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4" r:id="rId1"/>
  </p:sldMasterIdLst>
  <p:sldIdLst>
    <p:sldId id="262" r:id="rId2"/>
    <p:sldId id="258" r:id="rId3"/>
    <p:sldId id="306" r:id="rId4"/>
    <p:sldId id="317" r:id="rId5"/>
    <p:sldId id="320" r:id="rId6"/>
    <p:sldId id="310" r:id="rId7"/>
    <p:sldId id="322" r:id="rId8"/>
    <p:sldId id="311" r:id="rId9"/>
    <p:sldId id="316" r:id="rId10"/>
    <p:sldId id="303" r:id="rId11"/>
    <p:sldId id="318" r:id="rId12"/>
    <p:sldId id="323" r:id="rId13"/>
    <p:sldId id="313" r:id="rId14"/>
    <p:sldId id="319" r:id="rId15"/>
    <p:sldId id="294" r:id="rId16"/>
    <p:sldId id="305" r:id="rId17"/>
    <p:sldId id="307" r:id="rId18"/>
    <p:sldId id="302" r:id="rId19"/>
    <p:sldId id="292" r:id="rId20"/>
    <p:sldId id="300" r:id="rId21"/>
    <p:sldId id="301" r:id="rId22"/>
    <p:sldId id="28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85" autoAdjust="0"/>
    <p:restoredTop sz="94660"/>
  </p:normalViewPr>
  <p:slideViewPr>
    <p:cSldViewPr snapToGrid="0">
      <p:cViewPr>
        <p:scale>
          <a:sx n="80" d="100"/>
          <a:sy n="80" d="100"/>
        </p:scale>
        <p:origin x="249" y="37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11.jpeg>
</file>

<file path=ppt/media/image12.png>
</file>

<file path=ppt/media/image13.png>
</file>

<file path=ppt/media/image14.png>
</file>

<file path=ppt/media/image15.png>
</file>

<file path=ppt/media/image16.jpg>
</file>

<file path=ppt/media/image17.jpeg>
</file>

<file path=ppt/media/image18.jpg>
</file>

<file path=ppt/media/image19.jpg>
</file>

<file path=ppt/media/image2.jpeg>
</file>

<file path=ppt/media/image20.jpg>
</file>

<file path=ppt/media/image21.jpg>
</file>

<file path=ppt/media/image22.jpg>
</file>

<file path=ppt/media/image3.png>
</file>

<file path=ppt/media/image4.jpeg>
</file>

<file path=ppt/media/image5.png>
</file>

<file path=ppt/media/image6.pn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1"/>
            <a:ext cx="12192000" cy="4572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0000"/>
                    <a:lumOff val="10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B61BEF0D-F0BB-DE4B-95CE-6DB70DBA9567}" type="datetimeFigureOut">
              <a:rPr lang="en-US" smtClean="0"/>
              <a:pPr/>
              <a:t>6/6/2018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8" name="Straight Connector 7"/>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3067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6/6/2018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0584524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0" y="762000"/>
            <a:ext cx="75819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322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10239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1"/>
            <a:ext cx="12192000" cy="45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0000"/>
                    <a:lumOff val="1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8" name="Straight Connector 7"/>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9403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8"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6/6/2018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626778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2">
                    <a:lumMod val="75000"/>
                  </a:schemeClr>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24128" y="2967788"/>
            <a:ext cx="4754880" cy="3341572"/>
          </a:xfrm>
        </p:spPr>
        <p:txBody>
          <a:bodyPr lIns="45720" rIns="4572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89320"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2">
                    <a:lumMod val="75000"/>
                  </a:scheme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Edit Master text styles</a:t>
            </a:r>
          </a:p>
        </p:txBody>
      </p:sp>
      <p:sp>
        <p:nvSpPr>
          <p:cNvPr id="6" name="Content Placeholder 5"/>
          <p:cNvSpPr>
            <a:spLocks noGrp="1"/>
          </p:cNvSpPr>
          <p:nvPr>
            <p:ph sz="quarter" idx="4"/>
          </p:nvPr>
        </p:nvSpPr>
        <p:spPr>
          <a:xfrm>
            <a:off x="5989320" y="2967788"/>
            <a:ext cx="4754880" cy="3341572"/>
          </a:xfrm>
        </p:spPr>
        <p:txBody>
          <a:bodyPr lIns="45720" rIns="4572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6/6/2018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435036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6/6/2018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74626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6/6/2018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66934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6/6/2018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3898491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2">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0000"/>
                    <a:lumOff val="1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4366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1" cy="4023360"/>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8" y="6470704"/>
            <a:ext cx="2154142" cy="274320"/>
          </a:xfrm>
          <a:prstGeom prst="rect">
            <a:avLst/>
          </a:prstGeom>
        </p:spPr>
        <p:txBody>
          <a:bodyPr vert="horz" lIns="91440" tIns="45720" rIns="91440" bIns="45720" rtlCol="0" anchor="ctr"/>
          <a:lstStyle>
            <a:lvl1pPr algn="l">
              <a:defRPr sz="1000">
                <a:solidFill>
                  <a:schemeClr val="tx1">
                    <a:lumMod val="90000"/>
                    <a:lumOff val="10000"/>
                  </a:schemeClr>
                </a:solidFill>
                <a:latin typeface="+mj-lt"/>
              </a:defRPr>
            </a:lvl1pPr>
          </a:lstStyle>
          <a:p>
            <a:fld id="{B61BEF0D-F0BB-DE4B-95CE-6DB70DBA9567}" type="datetimeFigureOut">
              <a:rPr lang="en-US" smtClean="0"/>
              <a:pPr/>
              <a:t>6/6/2018</a:t>
            </a:fld>
            <a:endParaRPr lang="en-US" dirty="0"/>
          </a:p>
        </p:txBody>
      </p:sp>
      <p:sp>
        <p:nvSpPr>
          <p:cNvPr id="5" name="Footer Placeholder 4"/>
          <p:cNvSpPr>
            <a:spLocks noGrp="1"/>
          </p:cNvSpPr>
          <p:nvPr>
            <p:ph type="ftr" sz="quarter" idx="3"/>
          </p:nvPr>
        </p:nvSpPr>
        <p:spPr>
          <a:xfrm>
            <a:off x="4842932" y="6470704"/>
            <a:ext cx="5901458" cy="274320"/>
          </a:xfrm>
          <a:prstGeom prst="rect">
            <a:avLst/>
          </a:prstGeom>
        </p:spPr>
        <p:txBody>
          <a:bodyPr vert="horz" lIns="91440" tIns="45720" rIns="91440" bIns="45720" rtlCol="0" anchor="ctr"/>
          <a:lstStyle>
            <a:lvl1pPr algn="r">
              <a:defRPr sz="1000" cap="all" baseline="0">
                <a:solidFill>
                  <a:schemeClr val="tx1">
                    <a:lumMod val="90000"/>
                    <a:lumOff val="10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4" y="6470704"/>
            <a:ext cx="973666" cy="274320"/>
          </a:xfrm>
          <a:prstGeom prst="rect">
            <a:avLst/>
          </a:prstGeom>
        </p:spPr>
        <p:txBody>
          <a:bodyPr vert="horz" lIns="91440" tIns="45720" rIns="91440" bIns="45720" rtlCol="0" anchor="ctr"/>
          <a:lstStyle>
            <a:lvl1pPr algn="l">
              <a:defRPr sz="1000">
                <a:solidFill>
                  <a:schemeClr val="tx1">
                    <a:lumMod val="90000"/>
                    <a:lumOff val="10000"/>
                  </a:schemeClr>
                </a:solidFill>
                <a:latin typeface="+mj-lt"/>
              </a:defRPr>
            </a:lvl1pPr>
          </a:lstStyle>
          <a:p>
            <a:fld id="{D57F1E4F-1CFF-5643-939E-217C01CDF565}" type="slidenum">
              <a:rPr lang="en-US" smtClean="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1726709"/>
      </p:ext>
    </p:extLst>
  </p:cSld>
  <p:clrMap bg1="lt1" tx1="dk1" bg2="lt2" tx2="dk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Lst>
  <p:txStyles>
    <p:titleStyle>
      <a:lvl1pPr algn="l" defTabSz="914400" rtl="0" eaLnBrk="1" latinLnBrk="0" hangingPunct="1">
        <a:lnSpc>
          <a:spcPct val="80000"/>
        </a:lnSpc>
        <a:spcBef>
          <a:spcPct val="0"/>
        </a:spcBef>
        <a:buNone/>
        <a:defRPr sz="5000" kern="1200" cap="all" spc="100" baseline="0">
          <a:solidFill>
            <a:schemeClr val="tx1">
              <a:lumMod val="90000"/>
              <a:lumOff val="10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https://www.linkedin.com/in/tunde-csapo-301a4a90/" TargetMode="External"/><Relationship Id="rId7" Type="http://schemas.openxmlformats.org/officeDocument/2006/relationships/image" Target="../media/image6.png"/><Relationship Id="rId2" Type="http://schemas.openxmlformats.org/officeDocument/2006/relationships/hyperlink" Target="https://github.com/tundecsapo" TargetMode="Externa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image" Target="../media/image21.jpg"/><Relationship Id="rId5" Type="http://schemas.openxmlformats.org/officeDocument/2006/relationships/image" Target="../media/image20.jpg"/><Relationship Id="rId4" Type="http://schemas.openxmlformats.org/officeDocument/2006/relationships/image" Target="../media/image19.jpg"/></Relationships>
</file>

<file path=ppt/slides/_rels/slide2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https://www.linkedin.com/in/tunde-csapo-301a4a90/" TargetMode="External"/><Relationship Id="rId7" Type="http://schemas.openxmlformats.org/officeDocument/2006/relationships/image" Target="../media/image6.png"/><Relationship Id="rId2" Type="http://schemas.openxmlformats.org/officeDocument/2006/relationships/hyperlink" Target="https://github.com/tundecsapo" TargetMode="Externa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10" Type="http://schemas.openxmlformats.org/officeDocument/2006/relationships/image" Target="../media/image22.jp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FDCFF-9320-4884-A9C9-ABBAE4729D97}"/>
              </a:ext>
            </a:extLst>
          </p:cNvPr>
          <p:cNvSpPr>
            <a:spLocks noGrp="1"/>
          </p:cNvSpPr>
          <p:nvPr>
            <p:ph type="ctrTitle"/>
          </p:nvPr>
        </p:nvSpPr>
        <p:spPr>
          <a:xfrm>
            <a:off x="0" y="3186374"/>
            <a:ext cx="12191999" cy="922117"/>
          </a:xfrm>
        </p:spPr>
        <p:txBody>
          <a:bodyPr>
            <a:normAutofit fontScale="90000"/>
          </a:bodyPr>
          <a:lstStyle/>
          <a:p>
            <a:pPr algn="ctr"/>
            <a:r>
              <a:rPr lang="en-IE" sz="3100" dirty="0"/>
              <a:t>Lightning Talk</a:t>
            </a:r>
            <a:br>
              <a:rPr lang="en-IE" sz="4800" dirty="0"/>
            </a:br>
            <a:r>
              <a:rPr lang="en-IE" sz="4800" dirty="0"/>
              <a:t>Cloud </a:t>
            </a:r>
            <a:r>
              <a:rPr lang="en-IE" sz="4800" dirty="0">
                <a:solidFill>
                  <a:schemeClr val="accent1">
                    <a:lumMod val="75000"/>
                  </a:schemeClr>
                </a:solidFill>
              </a:rPr>
              <a:t>&amp;</a:t>
            </a:r>
            <a:r>
              <a:rPr lang="en-IE" sz="4800" dirty="0"/>
              <a:t> Data </a:t>
            </a:r>
            <a:r>
              <a:rPr lang="en-IE" sz="4800" dirty="0" err="1"/>
              <a:t>centers</a:t>
            </a:r>
            <a:r>
              <a:rPr lang="en-IE" sz="4800" dirty="0"/>
              <a:t> </a:t>
            </a:r>
            <a:r>
              <a:rPr lang="en-IE" sz="4800" dirty="0">
                <a:solidFill>
                  <a:schemeClr val="accent1">
                    <a:lumMod val="75000"/>
                  </a:schemeClr>
                </a:solidFill>
              </a:rPr>
              <a:t>&amp;</a:t>
            </a:r>
            <a:r>
              <a:rPr lang="en-IE" sz="4800" dirty="0"/>
              <a:t> Irish Tech HUB</a:t>
            </a:r>
          </a:p>
        </p:txBody>
      </p:sp>
      <p:sp>
        <p:nvSpPr>
          <p:cNvPr id="3" name="Subtitle 2">
            <a:extLst>
              <a:ext uri="{FF2B5EF4-FFF2-40B4-BE49-F238E27FC236}">
                <a16:creationId xmlns:a16="http://schemas.microsoft.com/office/drawing/2014/main" id="{E3BBACD0-574D-4F2F-9237-19ECF528E2FE}"/>
              </a:ext>
            </a:extLst>
          </p:cNvPr>
          <p:cNvSpPr>
            <a:spLocks noGrp="1"/>
          </p:cNvSpPr>
          <p:nvPr>
            <p:ph type="subTitle" idx="1"/>
          </p:nvPr>
        </p:nvSpPr>
        <p:spPr>
          <a:xfrm>
            <a:off x="0" y="4748647"/>
            <a:ext cx="12191999" cy="844540"/>
          </a:xfrm>
        </p:spPr>
        <p:txBody>
          <a:bodyPr/>
          <a:lstStyle/>
          <a:p>
            <a:pPr algn="ctr">
              <a:spcBef>
                <a:spcPts val="0"/>
              </a:spcBef>
            </a:pPr>
            <a:r>
              <a:rPr lang="en-IE" sz="2800" dirty="0"/>
              <a:t>T</a:t>
            </a:r>
            <a:r>
              <a:rPr lang="hu-HU" sz="2800" dirty="0"/>
              <a:t>ü</a:t>
            </a:r>
            <a:r>
              <a:rPr lang="en-IE" sz="2800" dirty="0" err="1"/>
              <a:t>nde</a:t>
            </a:r>
            <a:r>
              <a:rPr lang="en-IE" sz="2800" dirty="0"/>
              <a:t> </a:t>
            </a:r>
            <a:r>
              <a:rPr lang="en-IE" sz="2800" dirty="0" err="1"/>
              <a:t>Csap</a:t>
            </a:r>
            <a:r>
              <a:rPr lang="hu-HU" sz="2800" dirty="0"/>
              <a:t>ó</a:t>
            </a:r>
            <a:endParaRPr lang="en-IE" sz="2800" dirty="0"/>
          </a:p>
          <a:p>
            <a:pPr algn="ctr">
              <a:spcBef>
                <a:spcPts val="0"/>
              </a:spcBef>
            </a:pPr>
            <a:r>
              <a:rPr lang="en-IE" sz="1600" dirty="0"/>
              <a:t>Green Fox Academy / </a:t>
            </a:r>
            <a:r>
              <a:rPr lang="en-IE" sz="1600" dirty="0" err="1"/>
              <a:t>Fulvipes</a:t>
            </a:r>
            <a:r>
              <a:rPr lang="en-IE" sz="1600" dirty="0"/>
              <a:t> / Secret</a:t>
            </a:r>
          </a:p>
          <a:p>
            <a:endParaRPr lang="en-IE" dirty="0"/>
          </a:p>
        </p:txBody>
      </p:sp>
      <p:sp>
        <p:nvSpPr>
          <p:cNvPr id="4" name="Subtitle 2">
            <a:extLst>
              <a:ext uri="{FF2B5EF4-FFF2-40B4-BE49-F238E27FC236}">
                <a16:creationId xmlns:a16="http://schemas.microsoft.com/office/drawing/2014/main" id="{75D72439-6AA3-485E-AA74-5410D4FA3A40}"/>
              </a:ext>
            </a:extLst>
          </p:cNvPr>
          <p:cNvSpPr txBox="1">
            <a:spLocks/>
          </p:cNvSpPr>
          <p:nvPr/>
        </p:nvSpPr>
        <p:spPr>
          <a:xfrm>
            <a:off x="4230806" y="6152175"/>
            <a:ext cx="1737817" cy="766740"/>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spcBef>
                <a:spcPts val="0"/>
              </a:spcBef>
            </a:pPr>
            <a:r>
              <a:rPr lang="en-IE" dirty="0" err="1">
                <a:hlinkClick r:id="rId2"/>
              </a:rPr>
              <a:t>tundecsapo</a:t>
            </a:r>
            <a:endParaRPr lang="en-IE" dirty="0"/>
          </a:p>
        </p:txBody>
      </p:sp>
      <p:sp>
        <p:nvSpPr>
          <p:cNvPr id="5" name="Subtitle 2">
            <a:extLst>
              <a:ext uri="{FF2B5EF4-FFF2-40B4-BE49-F238E27FC236}">
                <a16:creationId xmlns:a16="http://schemas.microsoft.com/office/drawing/2014/main" id="{8C0F61A6-4227-4870-AE7A-47AFEC542847}"/>
              </a:ext>
            </a:extLst>
          </p:cNvPr>
          <p:cNvSpPr txBox="1">
            <a:spLocks/>
          </p:cNvSpPr>
          <p:nvPr/>
        </p:nvSpPr>
        <p:spPr>
          <a:xfrm>
            <a:off x="6223378" y="6165823"/>
            <a:ext cx="2108579" cy="817497"/>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spcBef>
                <a:spcPts val="0"/>
              </a:spcBef>
            </a:pPr>
            <a:r>
              <a:rPr lang="en-IE" dirty="0">
                <a:hlinkClick r:id="rId3"/>
              </a:rPr>
              <a:t>Tunde </a:t>
            </a:r>
            <a:r>
              <a:rPr lang="en-IE" dirty="0" err="1">
                <a:hlinkClick r:id="rId3"/>
              </a:rPr>
              <a:t>Csapo</a:t>
            </a:r>
            <a:endParaRPr lang="en-IE" dirty="0"/>
          </a:p>
        </p:txBody>
      </p:sp>
      <p:pic>
        <p:nvPicPr>
          <p:cNvPr id="1026" name="Picture 2" descr="Image result for github logo">
            <a:hlinkClick r:id="rId2"/>
            <a:extLst>
              <a:ext uri="{FF2B5EF4-FFF2-40B4-BE49-F238E27FC236}">
                <a16:creationId xmlns:a16="http://schemas.microsoft.com/office/drawing/2014/main" id="{057A1C96-A7B7-49F7-943D-A4585993EE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6080" y="5899347"/>
            <a:ext cx="798359" cy="7983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linkedin logo">
            <a:hlinkClick r:id="rId3"/>
            <a:extLst>
              <a:ext uri="{FF2B5EF4-FFF2-40B4-BE49-F238E27FC236}">
                <a16:creationId xmlns:a16="http://schemas.microsoft.com/office/drawing/2014/main" id="{989828AD-84E0-4096-AEA2-C860FC65F9E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15978" y="5950267"/>
            <a:ext cx="802031" cy="802031"/>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514A8C7F-8A74-49FB-A77A-7B5CDDD8AA46}"/>
              </a:ext>
            </a:extLst>
          </p:cNvPr>
          <p:cNvGrpSpPr/>
          <p:nvPr/>
        </p:nvGrpSpPr>
        <p:grpSpPr>
          <a:xfrm>
            <a:off x="5273950" y="958642"/>
            <a:ext cx="1884056" cy="1587576"/>
            <a:chOff x="239434" y="2518807"/>
            <a:chExt cx="3547909" cy="2989600"/>
          </a:xfrm>
        </p:grpSpPr>
        <p:pic>
          <p:nvPicPr>
            <p:cNvPr id="10" name="Picture 2" descr="Related image">
              <a:extLst>
                <a:ext uri="{FF2B5EF4-FFF2-40B4-BE49-F238E27FC236}">
                  <a16:creationId xmlns:a16="http://schemas.microsoft.com/office/drawing/2014/main" id="{F91F52AE-E9C7-4F61-9E85-E521D0C58FD1}"/>
                </a:ext>
              </a:extLst>
            </p:cNvPr>
            <p:cNvPicPr>
              <a:picLocks noChangeAspect="1" noChangeArrowheads="1"/>
            </p:cNvPicPr>
            <p:nvPr/>
          </p:nvPicPr>
          <p:blipFill>
            <a:blip r:embed="rId6">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239434" y="2675355"/>
              <a:ext cx="3547909" cy="2784234"/>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BA68F70A-6BA9-45F2-B28D-F4B0779EECE7}"/>
                </a:ext>
              </a:extLst>
            </p:cNvPr>
            <p:cNvGrpSpPr/>
            <p:nvPr/>
          </p:nvGrpSpPr>
          <p:grpSpPr>
            <a:xfrm>
              <a:off x="913014" y="2987300"/>
              <a:ext cx="2221204" cy="2221204"/>
              <a:chOff x="364637" y="2999469"/>
              <a:chExt cx="3557937" cy="3557937"/>
            </a:xfrm>
            <a:effectLst>
              <a:outerShdw blurRad="381000" dist="63500" dir="5040000" sx="102000" sy="102000" algn="t" rotWithShape="0">
                <a:schemeClr val="bg1">
                  <a:alpha val="68000"/>
                </a:schemeClr>
              </a:outerShdw>
            </a:effectLst>
          </p:grpSpPr>
          <p:sp>
            <p:nvSpPr>
              <p:cNvPr id="14" name="Isosceles Triangle 13">
                <a:extLst>
                  <a:ext uri="{FF2B5EF4-FFF2-40B4-BE49-F238E27FC236}">
                    <a16:creationId xmlns:a16="http://schemas.microsoft.com/office/drawing/2014/main" id="{A77410C7-AABD-4907-A896-45E517C5D096}"/>
                  </a:ext>
                </a:extLst>
              </p:cNvPr>
              <p:cNvSpPr/>
              <p:nvPr/>
            </p:nvSpPr>
            <p:spPr>
              <a:xfrm flipV="1">
                <a:off x="580943" y="4918757"/>
                <a:ext cx="3125323" cy="1251747"/>
              </a:xfrm>
              <a:prstGeom prst="triangl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5" name="Picture 4" descr="Image result for fox icon">
                <a:extLst>
                  <a:ext uri="{FF2B5EF4-FFF2-40B4-BE49-F238E27FC236}">
                    <a16:creationId xmlns:a16="http://schemas.microsoft.com/office/drawing/2014/main" id="{26317CD1-D23C-40B3-8E19-81A089A1BC42}"/>
                  </a:ext>
                </a:extLst>
              </p:cNvPr>
              <p:cNvPicPr>
                <a:picLocks noChangeAspect="1" noChangeArrowheads="1"/>
              </p:cNvPicPr>
              <p:nvPr/>
            </p:nvPicPr>
            <p:blipFill>
              <a:blip r:embed="rId7">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64637" y="2999469"/>
                <a:ext cx="3557937" cy="3557937"/>
              </a:xfrm>
              <a:prstGeom prst="rect">
                <a:avLst/>
              </a:prstGeom>
              <a:noFill/>
              <a:extLst>
                <a:ext uri="{909E8E84-426E-40DD-AFC4-6F175D3DCCD1}">
                  <a14:hiddenFill xmlns:a14="http://schemas.microsoft.com/office/drawing/2010/main">
                    <a:solidFill>
                      <a:srgbClr val="FFFFFF"/>
                    </a:solidFill>
                  </a14:hiddenFill>
                </a:ext>
              </a:extLst>
            </p:spPr>
          </p:pic>
        </p:grpSp>
        <p:pic>
          <p:nvPicPr>
            <p:cNvPr id="12" name="Picture 4" descr="Image result for magic wand icon">
              <a:extLst>
                <a:ext uri="{FF2B5EF4-FFF2-40B4-BE49-F238E27FC236}">
                  <a16:creationId xmlns:a16="http://schemas.microsoft.com/office/drawing/2014/main" id="{A914BC54-4126-4083-B893-D86996B2E716}"/>
                </a:ext>
              </a:extLst>
            </p:cNvPr>
            <p:cNvPicPr>
              <a:picLocks noChangeAspect="1" noChangeArrowheads="1"/>
            </p:cNvPicPr>
            <p:nvPr/>
          </p:nvPicPr>
          <p:blipFill>
            <a:blip r:embed="rId8">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21121684">
              <a:off x="2262631" y="4319124"/>
              <a:ext cx="1189283" cy="118928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Image result for tiara icon">
              <a:extLst>
                <a:ext uri="{FF2B5EF4-FFF2-40B4-BE49-F238E27FC236}">
                  <a16:creationId xmlns:a16="http://schemas.microsoft.com/office/drawing/2014/main" id="{E8B8ED25-CC6D-4BFD-BBF6-668B35080877}"/>
                </a:ext>
              </a:extLst>
            </p:cNvPr>
            <p:cNvPicPr>
              <a:picLocks noChangeAspect="1" noChangeArrowheads="1"/>
            </p:cNvPicPr>
            <p:nvPr/>
          </p:nvPicPr>
          <p:blipFill>
            <a:blip r:embed="rId9">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28973" y="2518807"/>
              <a:ext cx="1189283" cy="118928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779311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F0747-1954-45E1-888E-8627E82E58C9}"/>
              </a:ext>
            </a:extLst>
          </p:cNvPr>
          <p:cNvSpPr>
            <a:spLocks noGrp="1"/>
          </p:cNvSpPr>
          <p:nvPr>
            <p:ph type="title"/>
          </p:nvPr>
        </p:nvSpPr>
        <p:spPr/>
        <p:txBody>
          <a:bodyPr/>
          <a:lstStyle/>
          <a:p>
            <a:r>
              <a:rPr lang="en-IE" dirty="0"/>
              <a:t>&lt; DATA CENTERS &gt;</a:t>
            </a:r>
          </a:p>
        </p:txBody>
      </p:sp>
      <p:pic>
        <p:nvPicPr>
          <p:cNvPr id="6" name="What is a Data Center_ (youtubemp4.to)">
            <a:hlinkClick r:id="" action="ppaction://media"/>
            <a:extLst>
              <a:ext uri="{FF2B5EF4-FFF2-40B4-BE49-F238E27FC236}">
                <a16:creationId xmlns:a16="http://schemas.microsoft.com/office/drawing/2014/main" id="{F7C73800-D5C8-4A04-B39D-F9EE32178D0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 y="-1"/>
            <a:ext cx="12188016" cy="6855590"/>
          </a:xfrm>
        </p:spPr>
      </p:pic>
    </p:spTree>
    <p:extLst>
      <p:ext uri="{BB962C8B-B14F-4D97-AF65-F5344CB8AC3E}">
        <p14:creationId xmlns:p14="http://schemas.microsoft.com/office/powerpoint/2010/main" val="1682231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879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88883-7B94-4BCD-B7D8-574552F43BF0}"/>
              </a:ext>
            </a:extLst>
          </p:cNvPr>
          <p:cNvSpPr>
            <a:spLocks noGrp="1"/>
          </p:cNvSpPr>
          <p:nvPr>
            <p:ph type="title"/>
          </p:nvPr>
        </p:nvSpPr>
        <p:spPr/>
        <p:txBody>
          <a:bodyPr/>
          <a:lstStyle/>
          <a:p>
            <a:r>
              <a:rPr lang="en-IE" dirty="0"/>
              <a:t>&lt; Virtualization &gt;</a:t>
            </a:r>
          </a:p>
        </p:txBody>
      </p:sp>
      <p:sp>
        <p:nvSpPr>
          <p:cNvPr id="3" name="Content Placeholder 2">
            <a:extLst>
              <a:ext uri="{FF2B5EF4-FFF2-40B4-BE49-F238E27FC236}">
                <a16:creationId xmlns:a16="http://schemas.microsoft.com/office/drawing/2014/main" id="{F32BA420-ACFA-462F-8C12-9772887C2CA4}"/>
              </a:ext>
            </a:extLst>
          </p:cNvPr>
          <p:cNvSpPr>
            <a:spLocks noGrp="1"/>
          </p:cNvSpPr>
          <p:nvPr>
            <p:ph idx="1"/>
          </p:nvPr>
        </p:nvSpPr>
        <p:spPr/>
        <p:txBody>
          <a:bodyPr>
            <a:normAutofit/>
          </a:bodyPr>
          <a:lstStyle/>
          <a:p>
            <a:r>
              <a:rPr lang="en-IE" sz="2800" dirty="0"/>
              <a:t>“Virtualization is adding a level of automation, user self-service and billing/chargeback to data </a:t>
            </a:r>
            <a:r>
              <a:rPr lang="en-IE" sz="2800" dirty="0" err="1"/>
              <a:t>center</a:t>
            </a:r>
            <a:r>
              <a:rPr lang="en-IE" sz="2800" dirty="0"/>
              <a:t> administration. The goal is to allow individual users to provision workloads and other computing resources on-demand, without IT administrative intervention.”</a:t>
            </a:r>
          </a:p>
        </p:txBody>
      </p:sp>
    </p:spTree>
    <p:extLst>
      <p:ext uri="{BB962C8B-B14F-4D97-AF65-F5344CB8AC3E}">
        <p14:creationId xmlns:p14="http://schemas.microsoft.com/office/powerpoint/2010/main" val="2287516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88883-7B94-4BCD-B7D8-574552F43BF0}"/>
              </a:ext>
            </a:extLst>
          </p:cNvPr>
          <p:cNvSpPr>
            <a:spLocks noGrp="1"/>
          </p:cNvSpPr>
          <p:nvPr>
            <p:ph type="title"/>
          </p:nvPr>
        </p:nvSpPr>
        <p:spPr/>
        <p:txBody>
          <a:bodyPr/>
          <a:lstStyle/>
          <a:p>
            <a:r>
              <a:rPr lang="en-IE" dirty="0"/>
              <a:t>&lt; CLOUD COMPUTING &gt;</a:t>
            </a:r>
          </a:p>
        </p:txBody>
      </p:sp>
      <p:sp>
        <p:nvSpPr>
          <p:cNvPr id="3" name="Content Placeholder 2">
            <a:extLst>
              <a:ext uri="{FF2B5EF4-FFF2-40B4-BE49-F238E27FC236}">
                <a16:creationId xmlns:a16="http://schemas.microsoft.com/office/drawing/2014/main" id="{F32BA420-ACFA-462F-8C12-9772887C2CA4}"/>
              </a:ext>
            </a:extLst>
          </p:cNvPr>
          <p:cNvSpPr>
            <a:spLocks noGrp="1"/>
          </p:cNvSpPr>
          <p:nvPr>
            <p:ph idx="1"/>
          </p:nvPr>
        </p:nvSpPr>
        <p:spPr/>
        <p:txBody>
          <a:bodyPr>
            <a:normAutofit/>
          </a:bodyPr>
          <a:lstStyle/>
          <a:p>
            <a:r>
              <a:rPr lang="en-IE" sz="2800" dirty="0"/>
              <a:t>Delivery of hosted services over the internet.</a:t>
            </a:r>
          </a:p>
          <a:p>
            <a:r>
              <a:rPr lang="en-IE" sz="2800" dirty="0"/>
              <a:t>Cloud computing enables companies to consume a compute resource, such as a virtual machine (</a:t>
            </a:r>
            <a:r>
              <a:rPr lang="en-IE" sz="2800" u="sng" dirty="0"/>
              <a:t>VM</a:t>
            </a:r>
            <a:r>
              <a:rPr lang="en-IE" sz="2800" dirty="0"/>
              <a:t>), storage or an application, as a utility -- just like electricity -- through a network connection rather than having to build and maintain computing infrastructures in house.</a:t>
            </a:r>
          </a:p>
        </p:txBody>
      </p:sp>
    </p:spTree>
    <p:extLst>
      <p:ext uri="{BB962C8B-B14F-4D97-AF65-F5344CB8AC3E}">
        <p14:creationId xmlns:p14="http://schemas.microsoft.com/office/powerpoint/2010/main" val="9476217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2E06E-8668-45A3-B210-44DBA880784E}"/>
              </a:ext>
            </a:extLst>
          </p:cNvPr>
          <p:cNvSpPr>
            <a:spLocks noGrp="1"/>
          </p:cNvSpPr>
          <p:nvPr>
            <p:ph type="title"/>
          </p:nvPr>
        </p:nvSpPr>
        <p:spPr/>
        <p:txBody>
          <a:bodyPr/>
          <a:lstStyle/>
          <a:p>
            <a:r>
              <a:rPr lang="en-IE" dirty="0"/>
              <a:t>&lt; Advantages of Cloud Computing&gt;</a:t>
            </a:r>
          </a:p>
        </p:txBody>
      </p:sp>
      <p:sp>
        <p:nvSpPr>
          <p:cNvPr id="3" name="Content Placeholder 2">
            <a:extLst>
              <a:ext uri="{FF2B5EF4-FFF2-40B4-BE49-F238E27FC236}">
                <a16:creationId xmlns:a16="http://schemas.microsoft.com/office/drawing/2014/main" id="{50A42A5C-142C-4145-98FE-32D2F0D12F75}"/>
              </a:ext>
            </a:extLst>
          </p:cNvPr>
          <p:cNvSpPr>
            <a:spLocks noGrp="1"/>
          </p:cNvSpPr>
          <p:nvPr>
            <p:ph idx="1"/>
          </p:nvPr>
        </p:nvSpPr>
        <p:spPr/>
        <p:txBody>
          <a:bodyPr>
            <a:normAutofit fontScale="92500" lnSpcReduction="10000"/>
          </a:bodyPr>
          <a:lstStyle/>
          <a:p>
            <a:pPr>
              <a:lnSpc>
                <a:spcPct val="100000"/>
              </a:lnSpc>
              <a:buFont typeface="Arial" panose="020B0604020202020204" pitchFamily="34" charset="0"/>
              <a:buChar char="•"/>
            </a:pPr>
            <a:r>
              <a:rPr lang="en-IE" sz="2800" dirty="0"/>
              <a:t> Regulatory compliant</a:t>
            </a:r>
          </a:p>
          <a:p>
            <a:pPr>
              <a:lnSpc>
                <a:spcPct val="100000"/>
              </a:lnSpc>
              <a:buFont typeface="Arial" panose="020B0604020202020204" pitchFamily="34" charset="0"/>
              <a:buChar char="•"/>
            </a:pPr>
            <a:r>
              <a:rPr lang="en-IE" sz="2800" dirty="0"/>
              <a:t> Access to additional functionality </a:t>
            </a:r>
          </a:p>
          <a:p>
            <a:pPr fontAlgn="base">
              <a:lnSpc>
                <a:spcPct val="100000"/>
              </a:lnSpc>
              <a:buFont typeface="Arial" panose="020B0604020202020204" pitchFamily="34" charset="0"/>
              <a:buChar char="•"/>
            </a:pPr>
            <a:r>
              <a:rPr lang="en-IE" sz="2800" dirty="0"/>
              <a:t> Reduced Downtime</a:t>
            </a:r>
          </a:p>
          <a:p>
            <a:pPr fontAlgn="base">
              <a:lnSpc>
                <a:spcPct val="100000"/>
              </a:lnSpc>
              <a:buFont typeface="Arial" panose="020B0604020202020204" pitchFamily="34" charset="0"/>
              <a:buChar char="•"/>
            </a:pPr>
            <a:r>
              <a:rPr lang="en-IE" sz="2800" dirty="0"/>
              <a:t> Advanced Security</a:t>
            </a:r>
          </a:p>
          <a:p>
            <a:pPr fontAlgn="base">
              <a:lnSpc>
                <a:spcPct val="100000"/>
              </a:lnSpc>
              <a:buFont typeface="Arial" panose="020B0604020202020204" pitchFamily="34" charset="0"/>
              <a:buChar char="•"/>
            </a:pPr>
            <a:r>
              <a:rPr lang="en-IE" sz="2800" dirty="0"/>
              <a:t> Disaster Recovery</a:t>
            </a:r>
          </a:p>
          <a:p>
            <a:pPr fontAlgn="base">
              <a:lnSpc>
                <a:spcPct val="100000"/>
              </a:lnSpc>
              <a:buFont typeface="Arial" panose="020B0604020202020204" pitchFamily="34" charset="0"/>
              <a:buChar char="•"/>
            </a:pPr>
            <a:r>
              <a:rPr lang="en-IE" sz="2800" dirty="0"/>
              <a:t> 'Accident' Proof</a:t>
            </a:r>
          </a:p>
          <a:p>
            <a:pPr>
              <a:lnSpc>
                <a:spcPct val="100000"/>
              </a:lnSpc>
            </a:pPr>
            <a:br>
              <a:rPr lang="en-IE" sz="2800" dirty="0"/>
            </a:br>
            <a:endParaRPr lang="en-IE" sz="2800" dirty="0"/>
          </a:p>
        </p:txBody>
      </p:sp>
    </p:spTree>
    <p:extLst>
      <p:ext uri="{BB962C8B-B14F-4D97-AF65-F5344CB8AC3E}">
        <p14:creationId xmlns:p14="http://schemas.microsoft.com/office/powerpoint/2010/main" val="24738749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F0747-1954-45E1-888E-8627E82E58C9}"/>
              </a:ext>
            </a:extLst>
          </p:cNvPr>
          <p:cNvSpPr>
            <a:spLocks noGrp="1"/>
          </p:cNvSpPr>
          <p:nvPr>
            <p:ph type="title"/>
          </p:nvPr>
        </p:nvSpPr>
        <p:spPr/>
        <p:txBody>
          <a:bodyPr/>
          <a:lstStyle/>
          <a:p>
            <a:r>
              <a:rPr lang="en-IE" dirty="0"/>
              <a:t>&lt; Advantages of Cloud Computing&gt;</a:t>
            </a:r>
          </a:p>
        </p:txBody>
      </p:sp>
      <p:sp>
        <p:nvSpPr>
          <p:cNvPr id="3" name="Content Placeholder 2">
            <a:extLst>
              <a:ext uri="{FF2B5EF4-FFF2-40B4-BE49-F238E27FC236}">
                <a16:creationId xmlns:a16="http://schemas.microsoft.com/office/drawing/2014/main" id="{00712DBB-96A6-480E-B517-DD5DF5EDD3DD}"/>
              </a:ext>
            </a:extLst>
          </p:cNvPr>
          <p:cNvSpPr>
            <a:spLocks noGrp="1"/>
          </p:cNvSpPr>
          <p:nvPr>
            <p:ph idx="1"/>
          </p:nvPr>
        </p:nvSpPr>
        <p:spPr/>
        <p:txBody>
          <a:bodyPr>
            <a:normAutofit/>
          </a:bodyPr>
          <a:lstStyle/>
          <a:p>
            <a:pPr>
              <a:buFont typeface="Arial" panose="020B0604020202020204" pitchFamily="34" charset="0"/>
              <a:buChar char="•"/>
            </a:pPr>
            <a:r>
              <a:rPr lang="en-IE" sz="2800" dirty="0"/>
              <a:t> Cost savings</a:t>
            </a:r>
          </a:p>
          <a:p>
            <a:pPr>
              <a:buFont typeface="Arial" panose="020B0604020202020204" pitchFamily="34" charset="0"/>
              <a:buChar char="•"/>
            </a:pPr>
            <a:r>
              <a:rPr lang="en-IE" sz="2800" dirty="0"/>
              <a:t> Security</a:t>
            </a:r>
          </a:p>
          <a:p>
            <a:pPr>
              <a:buFont typeface="Arial" panose="020B0604020202020204" pitchFamily="34" charset="0"/>
              <a:buChar char="•"/>
            </a:pPr>
            <a:r>
              <a:rPr lang="en-IE" sz="2800" dirty="0"/>
              <a:t> Flexibility</a:t>
            </a:r>
          </a:p>
          <a:p>
            <a:pPr>
              <a:buFont typeface="Arial" panose="020B0604020202020204" pitchFamily="34" charset="0"/>
              <a:buChar char="•"/>
            </a:pPr>
            <a:r>
              <a:rPr lang="en-IE" sz="2800" dirty="0"/>
              <a:t> Mobility</a:t>
            </a:r>
          </a:p>
          <a:p>
            <a:pPr>
              <a:buFont typeface="Arial" panose="020B0604020202020204" pitchFamily="34" charset="0"/>
              <a:buChar char="•"/>
            </a:pPr>
            <a:r>
              <a:rPr lang="en-IE" sz="2800" dirty="0"/>
              <a:t> Insight</a:t>
            </a:r>
          </a:p>
          <a:p>
            <a:pPr>
              <a:buFont typeface="Arial" panose="020B0604020202020204" pitchFamily="34" charset="0"/>
              <a:buChar char="•"/>
            </a:pPr>
            <a:r>
              <a:rPr lang="en-IE" sz="2800" dirty="0"/>
              <a:t> Increased collaboration</a:t>
            </a:r>
          </a:p>
          <a:p>
            <a:endParaRPr lang="en-IE" sz="2800" u="sng" dirty="0">
              <a:solidFill>
                <a:schemeClr val="accent1"/>
              </a:solidFill>
            </a:endParaRPr>
          </a:p>
        </p:txBody>
      </p:sp>
    </p:spTree>
    <p:extLst>
      <p:ext uri="{BB962C8B-B14F-4D97-AF65-F5344CB8AC3E}">
        <p14:creationId xmlns:p14="http://schemas.microsoft.com/office/powerpoint/2010/main" val="48970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F0747-1954-45E1-888E-8627E82E58C9}"/>
              </a:ext>
            </a:extLst>
          </p:cNvPr>
          <p:cNvSpPr>
            <a:spLocks noGrp="1"/>
          </p:cNvSpPr>
          <p:nvPr>
            <p:ph type="title"/>
          </p:nvPr>
        </p:nvSpPr>
        <p:spPr/>
        <p:txBody>
          <a:bodyPr/>
          <a:lstStyle/>
          <a:p>
            <a:r>
              <a:rPr lang="en-IE" dirty="0"/>
              <a:t>&lt; Advantages of Cloud Computing&gt;</a:t>
            </a:r>
          </a:p>
        </p:txBody>
      </p:sp>
      <p:sp>
        <p:nvSpPr>
          <p:cNvPr id="3" name="Content Placeholder 2">
            <a:extLst>
              <a:ext uri="{FF2B5EF4-FFF2-40B4-BE49-F238E27FC236}">
                <a16:creationId xmlns:a16="http://schemas.microsoft.com/office/drawing/2014/main" id="{00712DBB-96A6-480E-B517-DD5DF5EDD3DD}"/>
              </a:ext>
            </a:extLst>
          </p:cNvPr>
          <p:cNvSpPr>
            <a:spLocks noGrp="1"/>
          </p:cNvSpPr>
          <p:nvPr>
            <p:ph idx="1"/>
          </p:nvPr>
        </p:nvSpPr>
        <p:spPr/>
        <p:txBody>
          <a:bodyPr>
            <a:normAutofit/>
          </a:bodyPr>
          <a:lstStyle/>
          <a:p>
            <a:pPr>
              <a:buFont typeface="Arial" panose="020B0604020202020204" pitchFamily="34" charset="0"/>
              <a:buChar char="•"/>
            </a:pPr>
            <a:r>
              <a:rPr lang="en-IE" sz="2800" dirty="0"/>
              <a:t> Quality control</a:t>
            </a:r>
          </a:p>
          <a:p>
            <a:pPr>
              <a:buFont typeface="Arial" panose="020B0604020202020204" pitchFamily="34" charset="0"/>
              <a:buChar char="•"/>
            </a:pPr>
            <a:r>
              <a:rPr lang="en-IE" sz="2800" dirty="0"/>
              <a:t> Disaster recovery</a:t>
            </a:r>
          </a:p>
          <a:p>
            <a:pPr>
              <a:buFont typeface="Arial" panose="020B0604020202020204" pitchFamily="34" charset="0"/>
              <a:buChar char="•"/>
            </a:pPr>
            <a:r>
              <a:rPr lang="en-IE" sz="2800" dirty="0"/>
              <a:t> Loss prevention</a:t>
            </a:r>
          </a:p>
          <a:p>
            <a:pPr>
              <a:buFont typeface="Arial" panose="020B0604020202020204" pitchFamily="34" charset="0"/>
              <a:buChar char="•"/>
            </a:pPr>
            <a:r>
              <a:rPr lang="en-IE" sz="2800" dirty="0"/>
              <a:t> Automatic software updates</a:t>
            </a:r>
          </a:p>
          <a:p>
            <a:pPr>
              <a:buFont typeface="Arial" panose="020B0604020202020204" pitchFamily="34" charset="0"/>
              <a:buChar char="•"/>
            </a:pPr>
            <a:r>
              <a:rPr lang="en-IE" sz="2800" dirty="0"/>
              <a:t> Competitive edge</a:t>
            </a:r>
          </a:p>
          <a:p>
            <a:pPr>
              <a:buFont typeface="Arial" panose="020B0604020202020204" pitchFamily="34" charset="0"/>
              <a:buChar char="•"/>
            </a:pPr>
            <a:r>
              <a:rPr lang="en-IE" sz="2800" dirty="0"/>
              <a:t> Sustainability</a:t>
            </a:r>
          </a:p>
        </p:txBody>
      </p:sp>
    </p:spTree>
    <p:extLst>
      <p:ext uri="{BB962C8B-B14F-4D97-AF65-F5344CB8AC3E}">
        <p14:creationId xmlns:p14="http://schemas.microsoft.com/office/powerpoint/2010/main" val="24596920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CD57C2-E7AC-4E4E-98D7-96BC83EBF405}"/>
              </a:ext>
            </a:extLst>
          </p:cNvPr>
          <p:cNvPicPr>
            <a:picLocks noChangeAspect="1"/>
          </p:cNvPicPr>
          <p:nvPr/>
        </p:nvPicPr>
        <p:blipFill rotWithShape="1">
          <a:blip r:embed="rId2"/>
          <a:srcRect r="2558"/>
          <a:stretch/>
        </p:blipFill>
        <p:spPr>
          <a:xfrm>
            <a:off x="3825801" y="1920695"/>
            <a:ext cx="8366199" cy="4571317"/>
          </a:xfrm>
          <a:prstGeom prst="rect">
            <a:avLst/>
          </a:prstGeom>
        </p:spPr>
      </p:pic>
      <p:sp>
        <p:nvSpPr>
          <p:cNvPr id="2" name="Title 1">
            <a:extLst>
              <a:ext uri="{FF2B5EF4-FFF2-40B4-BE49-F238E27FC236}">
                <a16:creationId xmlns:a16="http://schemas.microsoft.com/office/drawing/2014/main" id="{68DF0747-1954-45E1-888E-8627E82E58C9}"/>
              </a:ext>
            </a:extLst>
          </p:cNvPr>
          <p:cNvSpPr>
            <a:spLocks noGrp="1"/>
          </p:cNvSpPr>
          <p:nvPr>
            <p:ph type="title"/>
          </p:nvPr>
        </p:nvSpPr>
        <p:spPr/>
        <p:txBody>
          <a:bodyPr/>
          <a:lstStyle/>
          <a:p>
            <a:r>
              <a:rPr lang="en-IE" dirty="0"/>
              <a:t>&lt;                   DATA CENTERS &gt;</a:t>
            </a:r>
          </a:p>
        </p:txBody>
      </p:sp>
      <p:sp>
        <p:nvSpPr>
          <p:cNvPr id="3" name="Content Placeholder 2">
            <a:extLst>
              <a:ext uri="{FF2B5EF4-FFF2-40B4-BE49-F238E27FC236}">
                <a16:creationId xmlns:a16="http://schemas.microsoft.com/office/drawing/2014/main" id="{00712DBB-96A6-480E-B517-DD5DF5EDD3DD}"/>
              </a:ext>
            </a:extLst>
          </p:cNvPr>
          <p:cNvSpPr>
            <a:spLocks noGrp="1"/>
          </p:cNvSpPr>
          <p:nvPr>
            <p:ph idx="1"/>
          </p:nvPr>
        </p:nvSpPr>
        <p:spPr>
          <a:xfrm>
            <a:off x="1024128" y="1920695"/>
            <a:ext cx="9720071" cy="4839133"/>
          </a:xfrm>
        </p:spPr>
        <p:txBody>
          <a:bodyPr>
            <a:normAutofit fontScale="55000" lnSpcReduction="20000"/>
          </a:bodyPr>
          <a:lstStyle/>
          <a:p>
            <a:pPr>
              <a:lnSpc>
                <a:spcPct val="120000"/>
              </a:lnSpc>
              <a:spcBef>
                <a:spcPts val="0"/>
              </a:spcBef>
              <a:spcAft>
                <a:spcPts val="0"/>
              </a:spcAft>
            </a:pPr>
            <a:r>
              <a:rPr lang="en-IE" sz="3300" dirty="0"/>
              <a:t>Americas</a:t>
            </a:r>
          </a:p>
          <a:p>
            <a:pPr marL="642366" lvl="1" indent="-514350">
              <a:lnSpc>
                <a:spcPct val="120000"/>
              </a:lnSpc>
              <a:spcBef>
                <a:spcPts val="0"/>
              </a:spcBef>
              <a:spcAft>
                <a:spcPts val="0"/>
              </a:spcAft>
              <a:buFont typeface="+mj-lt"/>
              <a:buAutoNum type="arabicPeriod"/>
            </a:pPr>
            <a:r>
              <a:rPr lang="en-IE" sz="2900" dirty="0"/>
              <a:t>Berkeley County, South Carolina</a:t>
            </a:r>
          </a:p>
          <a:p>
            <a:pPr marL="642366" lvl="1" indent="-514350">
              <a:lnSpc>
                <a:spcPct val="120000"/>
              </a:lnSpc>
              <a:spcBef>
                <a:spcPts val="0"/>
              </a:spcBef>
              <a:spcAft>
                <a:spcPts val="0"/>
              </a:spcAft>
              <a:buFont typeface="+mj-lt"/>
              <a:buAutoNum type="arabicPeriod"/>
            </a:pPr>
            <a:r>
              <a:rPr lang="en-IE" sz="2900" dirty="0"/>
              <a:t>Council Bluffs, Iowa</a:t>
            </a:r>
          </a:p>
          <a:p>
            <a:pPr marL="642366" lvl="1" indent="-514350">
              <a:lnSpc>
                <a:spcPct val="120000"/>
              </a:lnSpc>
              <a:spcBef>
                <a:spcPts val="0"/>
              </a:spcBef>
              <a:spcAft>
                <a:spcPts val="0"/>
              </a:spcAft>
              <a:buFont typeface="+mj-lt"/>
              <a:buAutoNum type="arabicPeriod"/>
            </a:pPr>
            <a:r>
              <a:rPr lang="en-IE" sz="2900" dirty="0"/>
              <a:t>Douglas County, Georgia</a:t>
            </a:r>
          </a:p>
          <a:p>
            <a:pPr marL="642366" lvl="1" indent="-514350">
              <a:lnSpc>
                <a:spcPct val="120000"/>
              </a:lnSpc>
              <a:spcBef>
                <a:spcPts val="0"/>
              </a:spcBef>
              <a:spcAft>
                <a:spcPts val="0"/>
              </a:spcAft>
              <a:buFont typeface="+mj-lt"/>
              <a:buAutoNum type="arabicPeriod"/>
            </a:pPr>
            <a:r>
              <a:rPr lang="en-IE" sz="2900" dirty="0"/>
              <a:t>Jackson County, Alabama</a:t>
            </a:r>
          </a:p>
          <a:p>
            <a:pPr marL="642366" lvl="1" indent="-514350">
              <a:lnSpc>
                <a:spcPct val="120000"/>
              </a:lnSpc>
              <a:spcBef>
                <a:spcPts val="0"/>
              </a:spcBef>
              <a:spcAft>
                <a:spcPts val="0"/>
              </a:spcAft>
              <a:buFont typeface="+mj-lt"/>
              <a:buAutoNum type="arabicPeriod"/>
            </a:pPr>
            <a:r>
              <a:rPr lang="en-IE" sz="2900" dirty="0"/>
              <a:t>Lenoir, North Carolina</a:t>
            </a:r>
          </a:p>
          <a:p>
            <a:pPr marL="642366" lvl="1" indent="-514350">
              <a:lnSpc>
                <a:spcPct val="120000"/>
              </a:lnSpc>
              <a:spcBef>
                <a:spcPts val="0"/>
              </a:spcBef>
              <a:spcAft>
                <a:spcPts val="0"/>
              </a:spcAft>
              <a:buFont typeface="+mj-lt"/>
              <a:buAutoNum type="arabicPeriod"/>
            </a:pPr>
            <a:r>
              <a:rPr lang="en-IE" sz="2900" dirty="0"/>
              <a:t>Mayes County, Oklahoma</a:t>
            </a:r>
          </a:p>
          <a:p>
            <a:pPr marL="642366" lvl="1" indent="-514350">
              <a:lnSpc>
                <a:spcPct val="120000"/>
              </a:lnSpc>
              <a:spcBef>
                <a:spcPts val="0"/>
              </a:spcBef>
              <a:spcAft>
                <a:spcPts val="0"/>
              </a:spcAft>
              <a:buFont typeface="+mj-lt"/>
              <a:buAutoNum type="arabicPeriod"/>
            </a:pPr>
            <a:r>
              <a:rPr lang="en-IE" sz="2900" dirty="0"/>
              <a:t>Montgomery County, Tennessee</a:t>
            </a:r>
          </a:p>
          <a:p>
            <a:pPr marL="642366" lvl="1" indent="-514350">
              <a:lnSpc>
                <a:spcPct val="120000"/>
              </a:lnSpc>
              <a:spcBef>
                <a:spcPts val="0"/>
              </a:spcBef>
              <a:spcAft>
                <a:spcPts val="0"/>
              </a:spcAft>
              <a:buFont typeface="+mj-lt"/>
              <a:buAutoNum type="arabicPeriod"/>
            </a:pPr>
            <a:r>
              <a:rPr lang="en-IE" sz="2900" dirty="0" err="1"/>
              <a:t>Quilicura</a:t>
            </a:r>
            <a:r>
              <a:rPr lang="en-IE" sz="2900" dirty="0"/>
              <a:t>, Chile</a:t>
            </a:r>
          </a:p>
          <a:p>
            <a:pPr marL="642366" lvl="1" indent="-514350">
              <a:lnSpc>
                <a:spcPct val="120000"/>
              </a:lnSpc>
              <a:spcBef>
                <a:spcPts val="0"/>
              </a:spcBef>
              <a:spcAft>
                <a:spcPts val="0"/>
              </a:spcAft>
              <a:buFont typeface="+mj-lt"/>
              <a:buAutoNum type="arabicPeriod"/>
            </a:pPr>
            <a:r>
              <a:rPr lang="en-IE" sz="2900" dirty="0"/>
              <a:t>The </a:t>
            </a:r>
            <a:r>
              <a:rPr lang="en-IE" sz="2900" dirty="0" err="1"/>
              <a:t>Dalles</a:t>
            </a:r>
            <a:r>
              <a:rPr lang="en-IE" sz="2900" dirty="0"/>
              <a:t>, Oregon</a:t>
            </a:r>
          </a:p>
          <a:p>
            <a:pPr>
              <a:lnSpc>
                <a:spcPct val="120000"/>
              </a:lnSpc>
              <a:spcBef>
                <a:spcPts val="0"/>
              </a:spcBef>
              <a:spcAft>
                <a:spcPts val="0"/>
              </a:spcAft>
            </a:pPr>
            <a:r>
              <a:rPr lang="en-IE" sz="3300" dirty="0"/>
              <a:t>Asia</a:t>
            </a:r>
          </a:p>
          <a:p>
            <a:pPr marL="642366" lvl="1" indent="-514350">
              <a:lnSpc>
                <a:spcPct val="120000"/>
              </a:lnSpc>
              <a:spcBef>
                <a:spcPts val="0"/>
              </a:spcBef>
              <a:spcAft>
                <a:spcPts val="0"/>
              </a:spcAft>
              <a:buFont typeface="+mj-lt"/>
              <a:buAutoNum type="arabicPeriod"/>
            </a:pPr>
            <a:r>
              <a:rPr lang="en-IE" sz="2900" dirty="0"/>
              <a:t>Changhua County, Taiwan</a:t>
            </a:r>
          </a:p>
          <a:p>
            <a:pPr marL="642366" lvl="1" indent="-514350">
              <a:lnSpc>
                <a:spcPct val="120000"/>
              </a:lnSpc>
              <a:spcBef>
                <a:spcPts val="0"/>
              </a:spcBef>
              <a:spcAft>
                <a:spcPts val="0"/>
              </a:spcAft>
              <a:buFont typeface="+mj-lt"/>
              <a:buAutoNum type="arabicPeriod"/>
            </a:pPr>
            <a:r>
              <a:rPr lang="en-IE" sz="2900" dirty="0"/>
              <a:t>Singapore</a:t>
            </a:r>
          </a:p>
          <a:p>
            <a:pPr>
              <a:lnSpc>
                <a:spcPct val="120000"/>
              </a:lnSpc>
              <a:spcBef>
                <a:spcPts val="0"/>
              </a:spcBef>
              <a:spcAft>
                <a:spcPts val="0"/>
              </a:spcAft>
            </a:pPr>
            <a:r>
              <a:rPr lang="en-IE" sz="3300" dirty="0"/>
              <a:t>Europe</a:t>
            </a:r>
          </a:p>
          <a:p>
            <a:pPr marL="642366" lvl="1" indent="-514350">
              <a:lnSpc>
                <a:spcPct val="120000"/>
              </a:lnSpc>
              <a:spcBef>
                <a:spcPts val="0"/>
              </a:spcBef>
              <a:spcAft>
                <a:spcPts val="0"/>
              </a:spcAft>
              <a:buFont typeface="+mj-lt"/>
              <a:buAutoNum type="arabicPeriod"/>
            </a:pPr>
            <a:r>
              <a:rPr lang="en-IE" sz="2900" dirty="0"/>
              <a:t>Dublin, Ireland</a:t>
            </a:r>
          </a:p>
          <a:p>
            <a:pPr marL="642366" lvl="1" indent="-514350">
              <a:lnSpc>
                <a:spcPct val="120000"/>
              </a:lnSpc>
              <a:spcBef>
                <a:spcPts val="0"/>
              </a:spcBef>
              <a:spcAft>
                <a:spcPts val="0"/>
              </a:spcAft>
              <a:buFont typeface="+mj-lt"/>
              <a:buAutoNum type="arabicPeriod"/>
            </a:pPr>
            <a:r>
              <a:rPr lang="en-IE" sz="2900" dirty="0" err="1"/>
              <a:t>Eemshaven</a:t>
            </a:r>
            <a:r>
              <a:rPr lang="en-IE" sz="2900" dirty="0"/>
              <a:t>, Netherlands</a:t>
            </a:r>
          </a:p>
          <a:p>
            <a:pPr marL="642366" lvl="1" indent="-514350">
              <a:lnSpc>
                <a:spcPct val="120000"/>
              </a:lnSpc>
              <a:spcBef>
                <a:spcPts val="0"/>
              </a:spcBef>
              <a:spcAft>
                <a:spcPts val="0"/>
              </a:spcAft>
              <a:buFont typeface="+mj-lt"/>
              <a:buAutoNum type="arabicPeriod"/>
            </a:pPr>
            <a:r>
              <a:rPr lang="en-IE" sz="2900" dirty="0"/>
              <a:t>Hamina, Finland</a:t>
            </a:r>
          </a:p>
          <a:p>
            <a:pPr marL="642366" lvl="1" indent="-514350">
              <a:lnSpc>
                <a:spcPct val="120000"/>
              </a:lnSpc>
              <a:spcBef>
                <a:spcPts val="0"/>
              </a:spcBef>
              <a:spcAft>
                <a:spcPts val="0"/>
              </a:spcAft>
              <a:buFont typeface="+mj-lt"/>
              <a:buAutoNum type="arabicPeriod"/>
            </a:pPr>
            <a:r>
              <a:rPr lang="en-IE" sz="2900" dirty="0"/>
              <a:t>St </a:t>
            </a:r>
            <a:r>
              <a:rPr lang="en-IE" sz="2900" dirty="0" err="1"/>
              <a:t>Ghislain</a:t>
            </a:r>
            <a:r>
              <a:rPr lang="en-IE" sz="2900" dirty="0"/>
              <a:t>, Belgium</a:t>
            </a:r>
          </a:p>
          <a:p>
            <a:endParaRPr lang="en-IE" sz="2800" dirty="0"/>
          </a:p>
        </p:txBody>
      </p:sp>
      <p:pic>
        <p:nvPicPr>
          <p:cNvPr id="2050" name="Picture 2" descr="https://www.google.com/images/branding/googlelogo/2x/googlelogo_color_116x41dp.png">
            <a:extLst>
              <a:ext uri="{FF2B5EF4-FFF2-40B4-BE49-F238E27FC236}">
                <a16:creationId xmlns:a16="http://schemas.microsoft.com/office/drawing/2014/main" id="{2C333CDB-C2FE-4067-8EE8-3AB26077E1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6485" y="951643"/>
            <a:ext cx="2209800" cy="781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3090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F0747-1954-45E1-888E-8627E82E58C9}"/>
              </a:ext>
            </a:extLst>
          </p:cNvPr>
          <p:cNvSpPr>
            <a:spLocks noGrp="1"/>
          </p:cNvSpPr>
          <p:nvPr>
            <p:ph type="title"/>
          </p:nvPr>
        </p:nvSpPr>
        <p:spPr/>
        <p:txBody>
          <a:bodyPr/>
          <a:lstStyle/>
          <a:p>
            <a:r>
              <a:rPr lang="en-IE" dirty="0"/>
              <a:t>&lt; What is a tech hub?&gt;</a:t>
            </a:r>
          </a:p>
        </p:txBody>
      </p:sp>
      <p:sp>
        <p:nvSpPr>
          <p:cNvPr id="3" name="Content Placeholder 2">
            <a:extLst>
              <a:ext uri="{FF2B5EF4-FFF2-40B4-BE49-F238E27FC236}">
                <a16:creationId xmlns:a16="http://schemas.microsoft.com/office/drawing/2014/main" id="{00712DBB-96A6-480E-B517-DD5DF5EDD3DD}"/>
              </a:ext>
            </a:extLst>
          </p:cNvPr>
          <p:cNvSpPr>
            <a:spLocks noGrp="1"/>
          </p:cNvSpPr>
          <p:nvPr>
            <p:ph idx="1"/>
          </p:nvPr>
        </p:nvSpPr>
        <p:spPr/>
        <p:txBody>
          <a:bodyPr>
            <a:normAutofit/>
          </a:bodyPr>
          <a:lstStyle/>
          <a:p>
            <a:r>
              <a:rPr lang="en-IE" sz="2800" dirty="0"/>
              <a:t>“A unique environment, a type of utopia where everything happens faster, people are smarter and meeting investors is easier. A geographical location that encourages people from different areas of the IT landscape to gather from web designers to digital marketers, developers to angel investors. It is getting the right people together in a close environment, where ideas are given the space to germinate and fantastic things will happen.”</a:t>
            </a:r>
          </a:p>
        </p:txBody>
      </p:sp>
    </p:spTree>
    <p:extLst>
      <p:ext uri="{BB962C8B-B14F-4D97-AF65-F5344CB8AC3E}">
        <p14:creationId xmlns:p14="http://schemas.microsoft.com/office/powerpoint/2010/main" val="42440471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F0747-1954-45E1-888E-8627E82E58C9}"/>
              </a:ext>
            </a:extLst>
          </p:cNvPr>
          <p:cNvSpPr>
            <a:spLocks noGrp="1"/>
          </p:cNvSpPr>
          <p:nvPr>
            <p:ph type="title"/>
          </p:nvPr>
        </p:nvSpPr>
        <p:spPr/>
        <p:txBody>
          <a:bodyPr>
            <a:normAutofit/>
          </a:bodyPr>
          <a:lstStyle/>
          <a:p>
            <a:r>
              <a:rPr lang="en-IE" dirty="0"/>
              <a:t>&lt; IS Ireland Europe’s data centre hub? &gt;</a:t>
            </a:r>
          </a:p>
        </p:txBody>
      </p:sp>
      <p:sp>
        <p:nvSpPr>
          <p:cNvPr id="3" name="Content Placeholder 2">
            <a:extLst>
              <a:ext uri="{FF2B5EF4-FFF2-40B4-BE49-F238E27FC236}">
                <a16:creationId xmlns:a16="http://schemas.microsoft.com/office/drawing/2014/main" id="{00712DBB-96A6-480E-B517-DD5DF5EDD3DD}"/>
              </a:ext>
            </a:extLst>
          </p:cNvPr>
          <p:cNvSpPr>
            <a:spLocks noGrp="1"/>
          </p:cNvSpPr>
          <p:nvPr>
            <p:ph idx="1"/>
          </p:nvPr>
        </p:nvSpPr>
        <p:spPr/>
        <p:txBody>
          <a:bodyPr>
            <a:normAutofit fontScale="85000" lnSpcReduction="20000"/>
          </a:bodyPr>
          <a:lstStyle/>
          <a:p>
            <a:pPr lvl="1">
              <a:buFont typeface="Arial" panose="020B0604020202020204" pitchFamily="34" charset="0"/>
              <a:buChar char="•"/>
            </a:pPr>
            <a:r>
              <a:rPr lang="en-IE" sz="3000" b="1" dirty="0"/>
              <a:t> Ireland’s location, Connectivity</a:t>
            </a:r>
          </a:p>
          <a:p>
            <a:pPr lvl="1">
              <a:buFont typeface="Arial" panose="020B0604020202020204" pitchFamily="34" charset="0"/>
              <a:buChar char="•"/>
            </a:pPr>
            <a:r>
              <a:rPr lang="en-IE" sz="3000" b="1" dirty="0"/>
              <a:t> The Irish economy</a:t>
            </a:r>
          </a:p>
          <a:p>
            <a:pPr lvl="2">
              <a:buFont typeface="Arial" panose="020B0604020202020204" pitchFamily="34" charset="0"/>
              <a:buChar char="•"/>
            </a:pPr>
            <a:r>
              <a:rPr lang="en-IE" sz="2600" dirty="0"/>
              <a:t> Low corporate taxes (12.5%) </a:t>
            </a:r>
            <a:endParaRPr lang="en-IE" sz="2600" b="1" dirty="0"/>
          </a:p>
          <a:p>
            <a:pPr lvl="2">
              <a:buFont typeface="Arial" panose="020B0604020202020204" pitchFamily="34" charset="0"/>
              <a:buChar char="•"/>
            </a:pPr>
            <a:r>
              <a:rPr lang="en-IE" sz="2600" dirty="0"/>
              <a:t> Foreign direct investment (FDI) has been Ireland’s primary market driver</a:t>
            </a:r>
          </a:p>
          <a:p>
            <a:pPr lvl="2">
              <a:buFont typeface="Arial" panose="020B0604020202020204" pitchFamily="34" charset="0"/>
              <a:buChar char="•"/>
            </a:pPr>
            <a:r>
              <a:rPr lang="en-IE" sz="2600" dirty="0"/>
              <a:t> Flexible labour laws, the technology infrastructure, transparent regulation</a:t>
            </a:r>
            <a:endParaRPr lang="en-IE" sz="2600" b="1" dirty="0"/>
          </a:p>
          <a:p>
            <a:pPr lvl="1">
              <a:buFont typeface="Arial" panose="020B0604020202020204" pitchFamily="34" charset="0"/>
              <a:buChar char="•"/>
            </a:pPr>
            <a:r>
              <a:rPr lang="en-IE" sz="3000" b="1" dirty="0"/>
              <a:t> Highly skilled, educated, young workforce</a:t>
            </a:r>
          </a:p>
          <a:p>
            <a:pPr lvl="1">
              <a:buFont typeface="Arial" panose="020B0604020202020204" pitchFamily="34" charset="0"/>
              <a:buChar char="•"/>
            </a:pPr>
            <a:r>
              <a:rPr lang="en-IE" sz="3000" b="1" dirty="0"/>
              <a:t> Growing network of incubators </a:t>
            </a:r>
          </a:p>
          <a:p>
            <a:pPr lvl="1">
              <a:buFont typeface="Arial" panose="020B0604020202020204" pitchFamily="34" charset="0"/>
              <a:buChar char="•"/>
            </a:pPr>
            <a:r>
              <a:rPr lang="en-IE" sz="3000" b="1" dirty="0"/>
              <a:t> Bodies like Enterprise Ireland and IDA Ireland provide permanent support to </a:t>
            </a:r>
            <a:r>
              <a:rPr lang="en-IE" sz="3000" b="1" dirty="0" err="1"/>
              <a:t>startups</a:t>
            </a:r>
            <a:endParaRPr lang="en-IE" sz="3000" b="1" dirty="0"/>
          </a:p>
          <a:p>
            <a:pPr lvl="1">
              <a:buFont typeface="Arial" panose="020B0604020202020204" pitchFamily="34" charset="0"/>
              <a:buChar char="•"/>
            </a:pPr>
            <a:r>
              <a:rPr lang="en-IE" sz="3100" b="1" dirty="0"/>
              <a:t> Benefitted from investment by U.S. firms</a:t>
            </a:r>
          </a:p>
          <a:p>
            <a:pPr lvl="1">
              <a:buFont typeface="Arial" panose="020B0604020202020204" pitchFamily="34" charset="0"/>
              <a:buChar char="•"/>
            </a:pPr>
            <a:r>
              <a:rPr lang="en-IE" sz="3100" b="1" dirty="0"/>
              <a:t> Renewable energy</a:t>
            </a:r>
          </a:p>
          <a:p>
            <a:pPr lvl="1">
              <a:buFont typeface="Arial" panose="020B0604020202020204" pitchFamily="34" charset="0"/>
              <a:buChar char="•"/>
            </a:pPr>
            <a:endParaRPr lang="en-IE" sz="3000" b="1" dirty="0"/>
          </a:p>
        </p:txBody>
      </p:sp>
    </p:spTree>
    <p:extLst>
      <p:ext uri="{BB962C8B-B14F-4D97-AF65-F5344CB8AC3E}">
        <p14:creationId xmlns:p14="http://schemas.microsoft.com/office/powerpoint/2010/main" val="30385738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F0747-1954-45E1-888E-8627E82E58C9}"/>
              </a:ext>
            </a:extLst>
          </p:cNvPr>
          <p:cNvSpPr>
            <a:spLocks noGrp="1"/>
          </p:cNvSpPr>
          <p:nvPr>
            <p:ph type="title"/>
          </p:nvPr>
        </p:nvSpPr>
        <p:spPr/>
        <p:txBody>
          <a:bodyPr/>
          <a:lstStyle/>
          <a:p>
            <a:r>
              <a:rPr lang="en-IE" dirty="0"/>
              <a:t>&lt; Dublin’s Tech Hub&gt;</a:t>
            </a:r>
          </a:p>
        </p:txBody>
      </p:sp>
      <p:sp>
        <p:nvSpPr>
          <p:cNvPr id="3" name="Content Placeholder 2">
            <a:extLst>
              <a:ext uri="{FF2B5EF4-FFF2-40B4-BE49-F238E27FC236}">
                <a16:creationId xmlns:a16="http://schemas.microsoft.com/office/drawing/2014/main" id="{00712DBB-96A6-480E-B517-DD5DF5EDD3DD}"/>
              </a:ext>
            </a:extLst>
          </p:cNvPr>
          <p:cNvSpPr>
            <a:spLocks noGrp="1"/>
          </p:cNvSpPr>
          <p:nvPr>
            <p:ph idx="1"/>
          </p:nvPr>
        </p:nvSpPr>
        <p:spPr>
          <a:xfrm>
            <a:off x="677334" y="4326340"/>
            <a:ext cx="9974744" cy="2074460"/>
          </a:xfrm>
        </p:spPr>
        <p:txBody>
          <a:bodyPr>
            <a:normAutofit/>
          </a:bodyPr>
          <a:lstStyle/>
          <a:p>
            <a:pPr>
              <a:spcBef>
                <a:spcPts val="0"/>
              </a:spcBef>
            </a:pPr>
            <a:r>
              <a:rPr lang="en-IE" sz="2400" dirty="0">
                <a:solidFill>
                  <a:schemeClr val="accent1"/>
                </a:solidFill>
              </a:rPr>
              <a:t>Plain:	 ABCDEFGHIJKLMNOPQRSTUVWXYZ </a:t>
            </a:r>
          </a:p>
          <a:p>
            <a:pPr>
              <a:spcBef>
                <a:spcPts val="0"/>
              </a:spcBef>
            </a:pPr>
            <a:r>
              <a:rPr lang="en-IE" sz="2400" dirty="0">
                <a:solidFill>
                  <a:schemeClr val="accent1"/>
                </a:solidFill>
              </a:rPr>
              <a:t>Cipher:</a:t>
            </a:r>
            <a:r>
              <a:rPr lang="en-IE" sz="2400" dirty="0"/>
              <a:t> XYZABCDEFGHIJKLMNOPQRSTUVW</a:t>
            </a:r>
          </a:p>
          <a:p>
            <a:pPr>
              <a:spcBef>
                <a:spcPts val="0"/>
              </a:spcBef>
            </a:pPr>
            <a:endParaRPr lang="en-IE" sz="2400" dirty="0"/>
          </a:p>
          <a:p>
            <a:pPr>
              <a:spcBef>
                <a:spcPts val="0"/>
              </a:spcBef>
            </a:pPr>
            <a:r>
              <a:rPr lang="en-IE" sz="2400" dirty="0">
                <a:solidFill>
                  <a:schemeClr val="accent1"/>
                </a:solidFill>
              </a:rPr>
              <a:t>Plaintext:   THE QUICK GREEN FOX JUMPS OVER THE LAZY DOG </a:t>
            </a:r>
          </a:p>
          <a:p>
            <a:pPr>
              <a:spcBef>
                <a:spcPts val="0"/>
              </a:spcBef>
            </a:pPr>
            <a:r>
              <a:rPr lang="en-IE" sz="2400" dirty="0">
                <a:solidFill>
                  <a:schemeClr val="accent1"/>
                </a:solidFill>
              </a:rPr>
              <a:t>Ciphertext:</a:t>
            </a:r>
            <a:r>
              <a:rPr lang="en-IE" sz="2400" dirty="0"/>
              <a:t> QEB NRFZH DOBBK CLU GRJMP LSBO QEB IXWV ALD</a:t>
            </a:r>
          </a:p>
        </p:txBody>
      </p:sp>
      <p:pic>
        <p:nvPicPr>
          <p:cNvPr id="4" name="Picture 3">
            <a:extLst>
              <a:ext uri="{FF2B5EF4-FFF2-40B4-BE49-F238E27FC236}">
                <a16:creationId xmlns:a16="http://schemas.microsoft.com/office/drawing/2014/main" id="{30E5C8A1-7BDB-4B4B-93BA-37B6C9B09453}"/>
              </a:ext>
            </a:extLst>
          </p:cNvPr>
          <p:cNvPicPr>
            <a:picLocks noChangeAspect="1"/>
          </p:cNvPicPr>
          <p:nvPr/>
        </p:nvPicPr>
        <p:blipFill>
          <a:blip r:embed="rId2"/>
          <a:stretch>
            <a:fillRect/>
          </a:stretch>
        </p:blipFill>
        <p:spPr>
          <a:xfrm>
            <a:off x="0" y="14080"/>
            <a:ext cx="12192000" cy="6829840"/>
          </a:xfrm>
          <a:prstGeom prst="rect">
            <a:avLst/>
          </a:prstGeom>
        </p:spPr>
      </p:pic>
    </p:spTree>
    <p:extLst>
      <p:ext uri="{BB962C8B-B14F-4D97-AF65-F5344CB8AC3E}">
        <p14:creationId xmlns:p14="http://schemas.microsoft.com/office/powerpoint/2010/main" val="356804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F0747-1954-45E1-888E-8627E82E58C9}"/>
              </a:ext>
            </a:extLst>
          </p:cNvPr>
          <p:cNvSpPr>
            <a:spLocks noGrp="1"/>
          </p:cNvSpPr>
          <p:nvPr>
            <p:ph type="title"/>
          </p:nvPr>
        </p:nvSpPr>
        <p:spPr/>
        <p:txBody>
          <a:bodyPr/>
          <a:lstStyle/>
          <a:p>
            <a:r>
              <a:rPr lang="en-IE" dirty="0"/>
              <a:t>&lt; AGENDA &gt;</a:t>
            </a:r>
          </a:p>
        </p:txBody>
      </p:sp>
      <p:sp>
        <p:nvSpPr>
          <p:cNvPr id="3" name="Content Placeholder 2">
            <a:extLst>
              <a:ext uri="{FF2B5EF4-FFF2-40B4-BE49-F238E27FC236}">
                <a16:creationId xmlns:a16="http://schemas.microsoft.com/office/drawing/2014/main" id="{00712DBB-96A6-480E-B517-DD5DF5EDD3DD}"/>
              </a:ext>
            </a:extLst>
          </p:cNvPr>
          <p:cNvSpPr>
            <a:spLocks noGrp="1"/>
          </p:cNvSpPr>
          <p:nvPr>
            <p:ph idx="1"/>
          </p:nvPr>
        </p:nvSpPr>
        <p:spPr/>
        <p:txBody>
          <a:bodyPr>
            <a:normAutofit/>
          </a:bodyPr>
          <a:lstStyle/>
          <a:p>
            <a:pPr marL="0" indent="0">
              <a:buNone/>
            </a:pPr>
            <a:r>
              <a:rPr lang="en-IE" sz="2800" dirty="0"/>
              <a:t>Data </a:t>
            </a:r>
            <a:r>
              <a:rPr lang="en-IE" sz="2800" dirty="0" err="1"/>
              <a:t>centers</a:t>
            </a:r>
            <a:endParaRPr lang="en-IE" sz="2800" dirty="0"/>
          </a:p>
          <a:p>
            <a:pPr marL="0" indent="0">
              <a:buNone/>
            </a:pPr>
            <a:r>
              <a:rPr lang="en-IE" sz="2800" dirty="0"/>
              <a:t>Benefits of using cloud</a:t>
            </a:r>
          </a:p>
          <a:p>
            <a:pPr marL="0" indent="0">
              <a:buNone/>
            </a:pPr>
            <a:r>
              <a:rPr lang="en-IE" sz="2800" dirty="0"/>
              <a:t>Irish tech HUB</a:t>
            </a:r>
            <a:endParaRPr lang="en-IE" sz="2800" u="sng" dirty="0">
              <a:solidFill>
                <a:schemeClr val="accent1"/>
              </a:solidFill>
            </a:endParaRPr>
          </a:p>
        </p:txBody>
      </p:sp>
    </p:spTree>
    <p:extLst>
      <p:ext uri="{BB962C8B-B14F-4D97-AF65-F5344CB8AC3E}">
        <p14:creationId xmlns:p14="http://schemas.microsoft.com/office/powerpoint/2010/main" val="7839076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rocky beach next to a body of water&#10;&#10;Description generated with very high confidence">
            <a:extLst>
              <a:ext uri="{FF2B5EF4-FFF2-40B4-BE49-F238E27FC236}">
                <a16:creationId xmlns:a16="http://schemas.microsoft.com/office/drawing/2014/main" id="{A31C015F-6CC9-4BCA-B159-CF97A234A616}"/>
              </a:ext>
            </a:extLst>
          </p:cNvPr>
          <p:cNvPicPr>
            <a:picLocks noChangeAspect="1"/>
          </p:cNvPicPr>
          <p:nvPr/>
        </p:nvPicPr>
        <p:blipFill>
          <a:blip r:embed="rId2"/>
          <a:stretch>
            <a:fillRect/>
          </a:stretch>
        </p:blipFill>
        <p:spPr>
          <a:xfrm>
            <a:off x="2964" y="0"/>
            <a:ext cx="12189036" cy="6858000"/>
          </a:xfrm>
          <a:prstGeom prst="rect">
            <a:avLst/>
          </a:prstGeom>
        </p:spPr>
      </p:pic>
    </p:spTree>
    <p:extLst>
      <p:ext uri="{BB962C8B-B14F-4D97-AF65-F5344CB8AC3E}">
        <p14:creationId xmlns:p14="http://schemas.microsoft.com/office/powerpoint/2010/main" val="30043874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may contain: sky, ocean, plant, cloud, mountain, outdoor, nature and water">
            <a:extLst>
              <a:ext uri="{FF2B5EF4-FFF2-40B4-BE49-F238E27FC236}">
                <a16:creationId xmlns:a16="http://schemas.microsoft.com/office/drawing/2014/main" id="{E4264258-A669-41A5-8E59-0ED2D5C3CC6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490"/>
          <a:stretch/>
        </p:blipFill>
        <p:spPr bwMode="auto">
          <a:xfrm>
            <a:off x="3762467" y="-1"/>
            <a:ext cx="4169493" cy="450705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A castle with a clock tower in front of a building&#10;&#10;Description generated with high confidence">
            <a:extLst>
              <a:ext uri="{FF2B5EF4-FFF2-40B4-BE49-F238E27FC236}">
                <a16:creationId xmlns:a16="http://schemas.microsoft.com/office/drawing/2014/main" id="{7F741BB7-AC58-4B37-A19E-AEC0AA540635}"/>
              </a:ext>
            </a:extLst>
          </p:cNvPr>
          <p:cNvPicPr>
            <a:picLocks noChangeAspect="1"/>
          </p:cNvPicPr>
          <p:nvPr/>
        </p:nvPicPr>
        <p:blipFill rotWithShape="1">
          <a:blip r:embed="rId3"/>
          <a:srcRect l="2130" r="5713" b="-287"/>
          <a:stretch/>
        </p:blipFill>
        <p:spPr>
          <a:xfrm>
            <a:off x="-871" y="11219"/>
            <a:ext cx="3921261" cy="3197594"/>
          </a:xfrm>
          <a:prstGeom prst="rect">
            <a:avLst/>
          </a:prstGeom>
        </p:spPr>
      </p:pic>
      <p:pic>
        <p:nvPicPr>
          <p:cNvPr id="19" name="Picture 18" descr="A close up of a giraffe&#10;&#10;Description generated with very high confidence">
            <a:extLst>
              <a:ext uri="{FF2B5EF4-FFF2-40B4-BE49-F238E27FC236}">
                <a16:creationId xmlns:a16="http://schemas.microsoft.com/office/drawing/2014/main" id="{29F071AF-93AE-4EB4-8EDA-2389D94A171C}"/>
              </a:ext>
            </a:extLst>
          </p:cNvPr>
          <p:cNvPicPr>
            <a:picLocks noChangeAspect="1"/>
          </p:cNvPicPr>
          <p:nvPr/>
        </p:nvPicPr>
        <p:blipFill>
          <a:blip r:embed="rId4"/>
          <a:stretch>
            <a:fillRect/>
          </a:stretch>
        </p:blipFill>
        <p:spPr>
          <a:xfrm>
            <a:off x="-872" y="2931131"/>
            <a:ext cx="3921260" cy="3921260"/>
          </a:xfrm>
          <a:prstGeom prst="rect">
            <a:avLst/>
          </a:prstGeom>
        </p:spPr>
      </p:pic>
      <p:grpSp>
        <p:nvGrpSpPr>
          <p:cNvPr id="5" name="Group 4">
            <a:extLst>
              <a:ext uri="{FF2B5EF4-FFF2-40B4-BE49-F238E27FC236}">
                <a16:creationId xmlns:a16="http://schemas.microsoft.com/office/drawing/2014/main" id="{28D2BBCA-2F12-4B76-A1DC-065D387DD2CD}"/>
              </a:ext>
            </a:extLst>
          </p:cNvPr>
          <p:cNvGrpSpPr/>
          <p:nvPr/>
        </p:nvGrpSpPr>
        <p:grpSpPr>
          <a:xfrm>
            <a:off x="-872" y="-11220"/>
            <a:ext cx="12174175" cy="6869221"/>
            <a:chOff x="-872" y="-11220"/>
            <a:chExt cx="12174175" cy="6869221"/>
          </a:xfrm>
        </p:grpSpPr>
        <p:pic>
          <p:nvPicPr>
            <p:cNvPr id="11" name="Picture 10" descr="A person walking down a city street&#10;&#10;Description generated with very high confidence">
              <a:extLst>
                <a:ext uri="{FF2B5EF4-FFF2-40B4-BE49-F238E27FC236}">
                  <a16:creationId xmlns:a16="http://schemas.microsoft.com/office/drawing/2014/main" id="{1C28DE12-F268-44DF-A55A-6CAA35B2BA82}"/>
                </a:ext>
              </a:extLst>
            </p:cNvPr>
            <p:cNvPicPr>
              <a:picLocks noChangeAspect="1"/>
            </p:cNvPicPr>
            <p:nvPr/>
          </p:nvPicPr>
          <p:blipFill rotWithShape="1">
            <a:blip r:embed="rId5"/>
            <a:srcRect r="19441" b="245"/>
            <a:stretch/>
          </p:blipFill>
          <p:spPr>
            <a:xfrm>
              <a:off x="6648569" y="5611"/>
              <a:ext cx="5524734" cy="6841170"/>
            </a:xfrm>
            <a:prstGeom prst="rect">
              <a:avLst/>
            </a:prstGeom>
          </p:spPr>
        </p:pic>
        <p:grpSp>
          <p:nvGrpSpPr>
            <p:cNvPr id="4" name="Group 3">
              <a:extLst>
                <a:ext uri="{FF2B5EF4-FFF2-40B4-BE49-F238E27FC236}">
                  <a16:creationId xmlns:a16="http://schemas.microsoft.com/office/drawing/2014/main" id="{46FE0278-DFE5-4370-9D5F-D57C1429F38F}"/>
                </a:ext>
              </a:extLst>
            </p:cNvPr>
            <p:cNvGrpSpPr/>
            <p:nvPr/>
          </p:nvGrpSpPr>
          <p:grpSpPr>
            <a:xfrm>
              <a:off x="-872" y="-11220"/>
              <a:ext cx="7939407" cy="6869221"/>
              <a:chOff x="-872" y="-11220"/>
              <a:chExt cx="7939407" cy="6869221"/>
            </a:xfrm>
          </p:grpSpPr>
          <p:pic>
            <p:nvPicPr>
              <p:cNvPr id="21" name="Picture 20" descr="A group of people posing for the camera&#10;&#10;Description generated with very high confidence">
                <a:extLst>
                  <a:ext uri="{FF2B5EF4-FFF2-40B4-BE49-F238E27FC236}">
                    <a16:creationId xmlns:a16="http://schemas.microsoft.com/office/drawing/2014/main" id="{4DB57554-3937-4834-8510-DE82E691060B}"/>
                  </a:ext>
                </a:extLst>
              </p:cNvPr>
              <p:cNvPicPr>
                <a:picLocks noChangeAspect="1"/>
              </p:cNvPicPr>
              <p:nvPr/>
            </p:nvPicPr>
            <p:blipFill>
              <a:blip r:embed="rId6"/>
              <a:stretch>
                <a:fillRect/>
              </a:stretch>
            </p:blipFill>
            <p:spPr>
              <a:xfrm>
                <a:off x="3769042" y="4512661"/>
                <a:ext cx="4169493" cy="2345340"/>
              </a:xfrm>
              <a:prstGeom prst="rect">
                <a:avLst/>
              </a:prstGeom>
            </p:spPr>
          </p:pic>
          <p:pic>
            <p:nvPicPr>
              <p:cNvPr id="12" name="Picture 2" descr="Image may contain: sky, ocean, plant, cloud, mountain, outdoor, nature and water">
                <a:extLst>
                  <a:ext uri="{FF2B5EF4-FFF2-40B4-BE49-F238E27FC236}">
                    <a16:creationId xmlns:a16="http://schemas.microsoft.com/office/drawing/2014/main" id="{08BEAC46-F7EE-444A-83F6-3086DC9BC6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490"/>
              <a:stretch/>
            </p:blipFill>
            <p:spPr bwMode="auto">
              <a:xfrm>
                <a:off x="3762467" y="-11220"/>
                <a:ext cx="4169493" cy="4507051"/>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3" descr="A castle with a clock tower in front of a building&#10;&#10;Description generated with high confidence">
                <a:extLst>
                  <a:ext uri="{FF2B5EF4-FFF2-40B4-BE49-F238E27FC236}">
                    <a16:creationId xmlns:a16="http://schemas.microsoft.com/office/drawing/2014/main" id="{C6ABD56C-9B28-43A1-91C1-5ED823A5E215}"/>
                  </a:ext>
                </a:extLst>
              </p:cNvPr>
              <p:cNvPicPr>
                <a:picLocks noChangeAspect="1"/>
              </p:cNvPicPr>
              <p:nvPr/>
            </p:nvPicPr>
            <p:blipFill rotWithShape="1">
              <a:blip r:embed="rId3"/>
              <a:srcRect l="2130" r="5713" b="-287"/>
              <a:stretch/>
            </p:blipFill>
            <p:spPr>
              <a:xfrm>
                <a:off x="-871" y="0"/>
                <a:ext cx="3921261" cy="3197594"/>
              </a:xfrm>
              <a:prstGeom prst="rect">
                <a:avLst/>
              </a:prstGeom>
            </p:spPr>
          </p:pic>
          <p:pic>
            <p:nvPicPr>
              <p:cNvPr id="16" name="Picture 15" descr="A close up of a giraffe&#10;&#10;Description generated with very high confidence">
                <a:extLst>
                  <a:ext uri="{FF2B5EF4-FFF2-40B4-BE49-F238E27FC236}">
                    <a16:creationId xmlns:a16="http://schemas.microsoft.com/office/drawing/2014/main" id="{336D8BD0-3558-4F56-BBD3-2DE5CFA04402}"/>
                  </a:ext>
                </a:extLst>
              </p:cNvPr>
              <p:cNvPicPr>
                <a:picLocks noChangeAspect="1"/>
              </p:cNvPicPr>
              <p:nvPr/>
            </p:nvPicPr>
            <p:blipFill>
              <a:blip r:embed="rId4"/>
              <a:stretch>
                <a:fillRect/>
              </a:stretch>
            </p:blipFill>
            <p:spPr>
              <a:xfrm>
                <a:off x="-872" y="2919912"/>
                <a:ext cx="3921260" cy="3921260"/>
              </a:xfrm>
              <a:prstGeom prst="rect">
                <a:avLst/>
              </a:prstGeom>
            </p:spPr>
          </p:pic>
        </p:grpSp>
      </p:grpSp>
    </p:spTree>
    <p:extLst>
      <p:ext uri="{BB962C8B-B14F-4D97-AF65-F5344CB8AC3E}">
        <p14:creationId xmlns:p14="http://schemas.microsoft.com/office/powerpoint/2010/main" val="3199654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FDCFF-9320-4884-A9C9-ABBAE4729D97}"/>
              </a:ext>
            </a:extLst>
          </p:cNvPr>
          <p:cNvSpPr>
            <a:spLocks noGrp="1"/>
          </p:cNvSpPr>
          <p:nvPr>
            <p:ph type="ctrTitle"/>
          </p:nvPr>
        </p:nvSpPr>
        <p:spPr>
          <a:xfrm>
            <a:off x="0" y="47331"/>
            <a:ext cx="12191999" cy="4472277"/>
          </a:xfrm>
        </p:spPr>
        <p:txBody>
          <a:bodyPr/>
          <a:lstStyle/>
          <a:p>
            <a:pPr algn="ctr"/>
            <a:r>
              <a:rPr lang="en-IE" sz="4800" dirty="0"/>
              <a:t>Thank you!</a:t>
            </a:r>
          </a:p>
        </p:txBody>
      </p:sp>
      <p:sp>
        <p:nvSpPr>
          <p:cNvPr id="4" name="Subtitle 2">
            <a:extLst>
              <a:ext uri="{FF2B5EF4-FFF2-40B4-BE49-F238E27FC236}">
                <a16:creationId xmlns:a16="http://schemas.microsoft.com/office/drawing/2014/main" id="{75D72439-6AA3-485E-AA74-5410D4FA3A40}"/>
              </a:ext>
            </a:extLst>
          </p:cNvPr>
          <p:cNvSpPr txBox="1">
            <a:spLocks/>
          </p:cNvSpPr>
          <p:nvPr/>
        </p:nvSpPr>
        <p:spPr>
          <a:xfrm>
            <a:off x="4230806" y="6152175"/>
            <a:ext cx="1737817" cy="766740"/>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spcBef>
                <a:spcPts val="0"/>
              </a:spcBef>
            </a:pPr>
            <a:r>
              <a:rPr lang="en-IE" dirty="0" err="1">
                <a:hlinkClick r:id="rId2"/>
              </a:rPr>
              <a:t>tundecsapo</a:t>
            </a:r>
            <a:endParaRPr lang="en-IE" dirty="0"/>
          </a:p>
        </p:txBody>
      </p:sp>
      <p:sp>
        <p:nvSpPr>
          <p:cNvPr id="5" name="Subtitle 2">
            <a:extLst>
              <a:ext uri="{FF2B5EF4-FFF2-40B4-BE49-F238E27FC236}">
                <a16:creationId xmlns:a16="http://schemas.microsoft.com/office/drawing/2014/main" id="{8C0F61A6-4227-4870-AE7A-47AFEC542847}"/>
              </a:ext>
            </a:extLst>
          </p:cNvPr>
          <p:cNvSpPr txBox="1">
            <a:spLocks/>
          </p:cNvSpPr>
          <p:nvPr/>
        </p:nvSpPr>
        <p:spPr>
          <a:xfrm>
            <a:off x="6223378" y="6165823"/>
            <a:ext cx="2108579" cy="817497"/>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spcBef>
                <a:spcPts val="0"/>
              </a:spcBef>
            </a:pPr>
            <a:r>
              <a:rPr lang="en-IE" dirty="0">
                <a:hlinkClick r:id="rId3"/>
              </a:rPr>
              <a:t>Tunde </a:t>
            </a:r>
            <a:r>
              <a:rPr lang="en-IE" dirty="0" err="1">
                <a:hlinkClick r:id="rId3"/>
              </a:rPr>
              <a:t>Csapo</a:t>
            </a:r>
            <a:endParaRPr lang="en-IE" dirty="0"/>
          </a:p>
        </p:txBody>
      </p:sp>
      <p:pic>
        <p:nvPicPr>
          <p:cNvPr id="1026" name="Picture 2" descr="Image result for github logo">
            <a:hlinkClick r:id="rId2"/>
            <a:extLst>
              <a:ext uri="{FF2B5EF4-FFF2-40B4-BE49-F238E27FC236}">
                <a16:creationId xmlns:a16="http://schemas.microsoft.com/office/drawing/2014/main" id="{057A1C96-A7B7-49F7-943D-A4585993EE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6080" y="5899347"/>
            <a:ext cx="798359" cy="7983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linkedin logo">
            <a:hlinkClick r:id="rId3"/>
            <a:extLst>
              <a:ext uri="{FF2B5EF4-FFF2-40B4-BE49-F238E27FC236}">
                <a16:creationId xmlns:a16="http://schemas.microsoft.com/office/drawing/2014/main" id="{989828AD-84E0-4096-AEA2-C860FC65F9E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15978" y="5950267"/>
            <a:ext cx="802031" cy="802031"/>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514A8C7F-8A74-49FB-A77A-7B5CDDD8AA46}"/>
              </a:ext>
            </a:extLst>
          </p:cNvPr>
          <p:cNvGrpSpPr/>
          <p:nvPr/>
        </p:nvGrpSpPr>
        <p:grpSpPr>
          <a:xfrm>
            <a:off x="184778" y="5499206"/>
            <a:ext cx="1582215" cy="1333233"/>
            <a:chOff x="239434" y="2518807"/>
            <a:chExt cx="3547909" cy="2989600"/>
          </a:xfrm>
        </p:grpSpPr>
        <p:pic>
          <p:nvPicPr>
            <p:cNvPr id="10" name="Picture 2" descr="Related image">
              <a:extLst>
                <a:ext uri="{FF2B5EF4-FFF2-40B4-BE49-F238E27FC236}">
                  <a16:creationId xmlns:a16="http://schemas.microsoft.com/office/drawing/2014/main" id="{F91F52AE-E9C7-4F61-9E85-E521D0C58FD1}"/>
                </a:ext>
              </a:extLst>
            </p:cNvPr>
            <p:cNvPicPr>
              <a:picLocks noChangeAspect="1" noChangeArrowheads="1"/>
            </p:cNvPicPr>
            <p:nvPr/>
          </p:nvPicPr>
          <p:blipFill>
            <a:blip r:embed="rId6">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239434" y="2675355"/>
              <a:ext cx="3547909" cy="2784234"/>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BA68F70A-6BA9-45F2-B28D-F4B0779EECE7}"/>
                </a:ext>
              </a:extLst>
            </p:cNvPr>
            <p:cNvGrpSpPr/>
            <p:nvPr/>
          </p:nvGrpSpPr>
          <p:grpSpPr>
            <a:xfrm>
              <a:off x="913014" y="2987300"/>
              <a:ext cx="2221204" cy="2221204"/>
              <a:chOff x="364637" y="2999469"/>
              <a:chExt cx="3557937" cy="3557937"/>
            </a:xfrm>
            <a:effectLst>
              <a:outerShdw blurRad="381000" dist="63500" dir="5040000" sx="102000" sy="102000" algn="t" rotWithShape="0">
                <a:schemeClr val="bg1">
                  <a:alpha val="68000"/>
                </a:schemeClr>
              </a:outerShdw>
            </a:effectLst>
          </p:grpSpPr>
          <p:sp>
            <p:nvSpPr>
              <p:cNvPr id="14" name="Isosceles Triangle 13">
                <a:extLst>
                  <a:ext uri="{FF2B5EF4-FFF2-40B4-BE49-F238E27FC236}">
                    <a16:creationId xmlns:a16="http://schemas.microsoft.com/office/drawing/2014/main" id="{A77410C7-AABD-4907-A896-45E517C5D096}"/>
                  </a:ext>
                </a:extLst>
              </p:cNvPr>
              <p:cNvSpPr/>
              <p:nvPr/>
            </p:nvSpPr>
            <p:spPr>
              <a:xfrm flipV="1">
                <a:off x="580943" y="4918757"/>
                <a:ext cx="3125323" cy="1251747"/>
              </a:xfrm>
              <a:prstGeom prst="triangl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pic>
            <p:nvPicPr>
              <p:cNvPr id="15" name="Picture 4" descr="Image result for fox icon">
                <a:extLst>
                  <a:ext uri="{FF2B5EF4-FFF2-40B4-BE49-F238E27FC236}">
                    <a16:creationId xmlns:a16="http://schemas.microsoft.com/office/drawing/2014/main" id="{26317CD1-D23C-40B3-8E19-81A089A1BC42}"/>
                  </a:ext>
                </a:extLst>
              </p:cNvPr>
              <p:cNvPicPr>
                <a:picLocks noChangeAspect="1" noChangeArrowheads="1"/>
              </p:cNvPicPr>
              <p:nvPr/>
            </p:nvPicPr>
            <p:blipFill>
              <a:blip r:embed="rId7">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64637" y="2999469"/>
                <a:ext cx="3557937" cy="3557937"/>
              </a:xfrm>
              <a:prstGeom prst="rect">
                <a:avLst/>
              </a:prstGeom>
              <a:noFill/>
              <a:extLst>
                <a:ext uri="{909E8E84-426E-40DD-AFC4-6F175D3DCCD1}">
                  <a14:hiddenFill xmlns:a14="http://schemas.microsoft.com/office/drawing/2010/main">
                    <a:solidFill>
                      <a:srgbClr val="FFFFFF"/>
                    </a:solidFill>
                  </a14:hiddenFill>
                </a:ext>
              </a:extLst>
            </p:spPr>
          </p:pic>
        </p:grpSp>
        <p:pic>
          <p:nvPicPr>
            <p:cNvPr id="12" name="Picture 4" descr="Image result for magic wand icon">
              <a:extLst>
                <a:ext uri="{FF2B5EF4-FFF2-40B4-BE49-F238E27FC236}">
                  <a16:creationId xmlns:a16="http://schemas.microsoft.com/office/drawing/2014/main" id="{A914BC54-4126-4083-B893-D86996B2E716}"/>
                </a:ext>
              </a:extLst>
            </p:cNvPr>
            <p:cNvPicPr>
              <a:picLocks noChangeAspect="1" noChangeArrowheads="1"/>
            </p:cNvPicPr>
            <p:nvPr/>
          </p:nvPicPr>
          <p:blipFill>
            <a:blip r:embed="rId8">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21121684">
              <a:off x="2262631" y="4319124"/>
              <a:ext cx="1189283" cy="118928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Image result for tiara icon">
              <a:extLst>
                <a:ext uri="{FF2B5EF4-FFF2-40B4-BE49-F238E27FC236}">
                  <a16:creationId xmlns:a16="http://schemas.microsoft.com/office/drawing/2014/main" id="{E8B8ED25-CC6D-4BFD-BBF6-668B35080877}"/>
                </a:ext>
              </a:extLst>
            </p:cNvPr>
            <p:cNvPicPr>
              <a:picLocks noChangeAspect="1" noChangeArrowheads="1"/>
            </p:cNvPicPr>
            <p:nvPr/>
          </p:nvPicPr>
          <p:blipFill>
            <a:blip r:embed="rId9">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428973" y="2518807"/>
              <a:ext cx="1189283" cy="1189283"/>
            </a:xfrm>
            <a:prstGeom prst="rect">
              <a:avLst/>
            </a:prstGeom>
            <a:noFill/>
            <a:extLst>
              <a:ext uri="{909E8E84-426E-40DD-AFC4-6F175D3DCCD1}">
                <a14:hiddenFill xmlns:a14="http://schemas.microsoft.com/office/drawing/2010/main">
                  <a:solidFill>
                    <a:srgbClr val="FFFFFF"/>
                  </a:solidFill>
                </a14:hiddenFill>
              </a:ext>
            </a:extLst>
          </p:spPr>
        </p:pic>
      </p:grpSp>
      <p:pic>
        <p:nvPicPr>
          <p:cNvPr id="16" name="Content Placeholder 8" descr="A green stuffed animal on a bed&#10;&#10;Description generated with high confidence">
            <a:extLst>
              <a:ext uri="{FF2B5EF4-FFF2-40B4-BE49-F238E27FC236}">
                <a16:creationId xmlns:a16="http://schemas.microsoft.com/office/drawing/2014/main" id="{FE8013FB-E5E6-432B-8C28-F0B551D62A08}"/>
              </a:ext>
            </a:extLst>
          </p:cNvPr>
          <p:cNvPicPr>
            <a:picLocks noChangeAspect="1"/>
          </p:cNvPicPr>
          <p:nvPr/>
        </p:nvPicPr>
        <p:blipFill>
          <a:blip r:embed="rId10"/>
          <a:stretch>
            <a:fillRect/>
          </a:stretch>
        </p:blipFill>
        <p:spPr>
          <a:xfrm>
            <a:off x="375491" y="299154"/>
            <a:ext cx="4022725" cy="4022725"/>
          </a:xfrm>
          <a:prstGeom prst="rect">
            <a:avLst/>
          </a:prstGeom>
        </p:spPr>
      </p:pic>
    </p:spTree>
    <p:extLst>
      <p:ext uri="{BB962C8B-B14F-4D97-AF65-F5344CB8AC3E}">
        <p14:creationId xmlns:p14="http://schemas.microsoft.com/office/powerpoint/2010/main" val="3540728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17AC3-9723-4783-82DA-4F81AE52D735}"/>
              </a:ext>
            </a:extLst>
          </p:cNvPr>
          <p:cNvSpPr>
            <a:spLocks noGrp="1"/>
          </p:cNvSpPr>
          <p:nvPr>
            <p:ph type="title"/>
          </p:nvPr>
        </p:nvSpPr>
        <p:spPr/>
        <p:txBody>
          <a:bodyPr/>
          <a:lstStyle/>
          <a:p>
            <a:r>
              <a:rPr lang="en-IE" dirty="0"/>
              <a:t>&lt; data </a:t>
            </a:r>
            <a:r>
              <a:rPr lang="en-IE" dirty="0" err="1"/>
              <a:t>center</a:t>
            </a:r>
            <a:r>
              <a:rPr lang="en-IE" dirty="0"/>
              <a:t>&gt;</a:t>
            </a:r>
          </a:p>
        </p:txBody>
      </p:sp>
      <p:sp>
        <p:nvSpPr>
          <p:cNvPr id="3" name="Content Placeholder 2">
            <a:extLst>
              <a:ext uri="{FF2B5EF4-FFF2-40B4-BE49-F238E27FC236}">
                <a16:creationId xmlns:a16="http://schemas.microsoft.com/office/drawing/2014/main" id="{EE5D680B-00B5-458D-9741-51D978D7791D}"/>
              </a:ext>
            </a:extLst>
          </p:cNvPr>
          <p:cNvSpPr>
            <a:spLocks noGrp="1"/>
          </p:cNvSpPr>
          <p:nvPr>
            <p:ph idx="1"/>
          </p:nvPr>
        </p:nvSpPr>
        <p:spPr/>
        <p:txBody>
          <a:bodyPr>
            <a:normAutofit/>
          </a:bodyPr>
          <a:lstStyle/>
          <a:p>
            <a:r>
              <a:rPr lang="en-IE" sz="3200" dirty="0"/>
              <a:t>“A data </a:t>
            </a:r>
            <a:r>
              <a:rPr lang="en-IE" sz="3200" dirty="0" err="1"/>
              <a:t>center</a:t>
            </a:r>
            <a:r>
              <a:rPr lang="en-IE" sz="3200" dirty="0"/>
              <a:t> is a facility composed of networked computers and storage that businesses or other organizations use to organize, process, store and disseminate large amounts of data. A business typically relies heavily upon the applications, services and data contained within a data </a:t>
            </a:r>
            <a:r>
              <a:rPr lang="en-IE" sz="3200" dirty="0" err="1"/>
              <a:t>center</a:t>
            </a:r>
            <a:r>
              <a:rPr lang="en-IE" sz="3200" dirty="0"/>
              <a:t>, making it a focal point and critical asset for everyday operations.”</a:t>
            </a:r>
          </a:p>
        </p:txBody>
      </p:sp>
    </p:spTree>
    <p:extLst>
      <p:ext uri="{BB962C8B-B14F-4D97-AF65-F5344CB8AC3E}">
        <p14:creationId xmlns:p14="http://schemas.microsoft.com/office/powerpoint/2010/main" val="724999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17AC3-9723-4783-82DA-4F81AE52D735}"/>
              </a:ext>
            </a:extLst>
          </p:cNvPr>
          <p:cNvSpPr>
            <a:spLocks noGrp="1"/>
          </p:cNvSpPr>
          <p:nvPr>
            <p:ph type="title"/>
          </p:nvPr>
        </p:nvSpPr>
        <p:spPr/>
        <p:txBody>
          <a:bodyPr/>
          <a:lstStyle/>
          <a:p>
            <a:r>
              <a:rPr lang="en-IE" dirty="0"/>
              <a:t>&lt; data </a:t>
            </a:r>
            <a:r>
              <a:rPr lang="en-IE" dirty="0" err="1"/>
              <a:t>center</a:t>
            </a:r>
            <a:r>
              <a:rPr lang="en-IE" dirty="0"/>
              <a:t> elements&gt;</a:t>
            </a:r>
          </a:p>
        </p:txBody>
      </p:sp>
      <p:sp>
        <p:nvSpPr>
          <p:cNvPr id="3" name="Content Placeholder 2">
            <a:extLst>
              <a:ext uri="{FF2B5EF4-FFF2-40B4-BE49-F238E27FC236}">
                <a16:creationId xmlns:a16="http://schemas.microsoft.com/office/drawing/2014/main" id="{EE5D680B-00B5-458D-9741-51D978D7791D}"/>
              </a:ext>
            </a:extLst>
          </p:cNvPr>
          <p:cNvSpPr>
            <a:spLocks noGrp="1"/>
          </p:cNvSpPr>
          <p:nvPr>
            <p:ph idx="1"/>
          </p:nvPr>
        </p:nvSpPr>
        <p:spPr>
          <a:xfrm>
            <a:off x="1024128" y="2286000"/>
            <a:ext cx="4090797" cy="4023360"/>
          </a:xfrm>
        </p:spPr>
        <p:txBody>
          <a:bodyPr>
            <a:normAutofit/>
          </a:bodyPr>
          <a:lstStyle/>
          <a:p>
            <a:r>
              <a:rPr lang="en-IE" b="1" dirty="0"/>
              <a:t>IT equipment:</a:t>
            </a:r>
          </a:p>
          <a:p>
            <a:pPr>
              <a:buFont typeface="Arial" panose="020B0604020202020204" pitchFamily="34" charset="0"/>
              <a:buChar char="•"/>
            </a:pPr>
            <a:r>
              <a:rPr lang="en-IE" dirty="0"/>
              <a:t> servers, </a:t>
            </a:r>
          </a:p>
          <a:p>
            <a:pPr>
              <a:buFont typeface="Arial" panose="020B0604020202020204" pitchFamily="34" charset="0"/>
              <a:buChar char="•"/>
            </a:pPr>
            <a:r>
              <a:rPr lang="en-IE" dirty="0"/>
              <a:t> storage subsystems, </a:t>
            </a:r>
          </a:p>
          <a:p>
            <a:pPr>
              <a:buFont typeface="Arial" panose="020B0604020202020204" pitchFamily="34" charset="0"/>
              <a:buChar char="•"/>
            </a:pPr>
            <a:r>
              <a:rPr lang="en-IE" dirty="0"/>
              <a:t> networking switches, </a:t>
            </a:r>
          </a:p>
          <a:p>
            <a:pPr>
              <a:buFont typeface="Arial" panose="020B0604020202020204" pitchFamily="34" charset="0"/>
              <a:buChar char="•"/>
            </a:pPr>
            <a:r>
              <a:rPr lang="en-IE" dirty="0"/>
              <a:t> routers,</a:t>
            </a:r>
          </a:p>
          <a:p>
            <a:pPr>
              <a:buFont typeface="Arial" panose="020B0604020202020204" pitchFamily="34" charset="0"/>
              <a:buChar char="•"/>
            </a:pPr>
            <a:r>
              <a:rPr lang="en-IE" dirty="0"/>
              <a:t> firewalls,</a:t>
            </a:r>
          </a:p>
          <a:p>
            <a:pPr>
              <a:buFont typeface="Arial" panose="020B0604020202020204" pitchFamily="34" charset="0"/>
              <a:buChar char="•"/>
            </a:pPr>
            <a:r>
              <a:rPr lang="en-IE" dirty="0"/>
              <a:t> cabling,</a:t>
            </a:r>
          </a:p>
          <a:p>
            <a:pPr>
              <a:buFont typeface="Arial" panose="020B0604020202020204" pitchFamily="34" charset="0"/>
              <a:buChar char="•"/>
            </a:pPr>
            <a:r>
              <a:rPr lang="en-IE" dirty="0"/>
              <a:t> physical racks</a:t>
            </a:r>
          </a:p>
        </p:txBody>
      </p:sp>
      <p:sp>
        <p:nvSpPr>
          <p:cNvPr id="4" name="Content Placeholder 2">
            <a:extLst>
              <a:ext uri="{FF2B5EF4-FFF2-40B4-BE49-F238E27FC236}">
                <a16:creationId xmlns:a16="http://schemas.microsoft.com/office/drawing/2014/main" id="{5F02A84C-D7C0-489D-BC54-684AD5E35D46}"/>
              </a:ext>
            </a:extLst>
          </p:cNvPr>
          <p:cNvSpPr txBox="1">
            <a:spLocks/>
          </p:cNvSpPr>
          <p:nvPr/>
        </p:nvSpPr>
        <p:spPr>
          <a:xfrm>
            <a:off x="3797846" y="2286000"/>
            <a:ext cx="6946354" cy="40233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a:lstStyle>
          <a:p>
            <a:r>
              <a:rPr lang="en-IE" b="1" dirty="0"/>
              <a:t>Infrastructure</a:t>
            </a:r>
            <a:r>
              <a:rPr lang="en-IE" dirty="0"/>
              <a:t>:</a:t>
            </a:r>
          </a:p>
          <a:p>
            <a:pPr>
              <a:buFont typeface="Arial" panose="020B0604020202020204" pitchFamily="34" charset="0"/>
              <a:buChar char="•"/>
            </a:pPr>
            <a:r>
              <a:rPr lang="en-IE" dirty="0"/>
              <a:t> supplemental power subsystems, </a:t>
            </a:r>
          </a:p>
          <a:p>
            <a:pPr>
              <a:buFont typeface="Arial" panose="020B0604020202020204" pitchFamily="34" charset="0"/>
              <a:buChar char="•"/>
            </a:pPr>
            <a:r>
              <a:rPr lang="en-IE" dirty="0"/>
              <a:t> electrical switching, </a:t>
            </a:r>
          </a:p>
          <a:p>
            <a:pPr>
              <a:buFont typeface="Arial" panose="020B0604020202020204" pitchFamily="34" charset="0"/>
              <a:buChar char="•"/>
            </a:pPr>
            <a:r>
              <a:rPr lang="en-IE" dirty="0"/>
              <a:t> uninterruptable power supplies,</a:t>
            </a:r>
          </a:p>
          <a:p>
            <a:pPr>
              <a:buFont typeface="Arial" panose="020B0604020202020204" pitchFamily="34" charset="0"/>
              <a:buChar char="•"/>
            </a:pPr>
            <a:r>
              <a:rPr lang="en-IE" dirty="0"/>
              <a:t> backup generators, </a:t>
            </a:r>
          </a:p>
          <a:p>
            <a:pPr>
              <a:buFont typeface="Arial" panose="020B0604020202020204" pitchFamily="34" charset="0"/>
              <a:buChar char="•"/>
            </a:pPr>
            <a:r>
              <a:rPr lang="en-IE" dirty="0"/>
              <a:t> ventilation,</a:t>
            </a:r>
          </a:p>
          <a:p>
            <a:pPr>
              <a:buFont typeface="Arial" panose="020B0604020202020204" pitchFamily="34" charset="0"/>
              <a:buChar char="•"/>
            </a:pPr>
            <a:r>
              <a:rPr lang="en-IE" dirty="0"/>
              <a:t> data </a:t>
            </a:r>
            <a:r>
              <a:rPr lang="en-IE" dirty="0" err="1"/>
              <a:t>center</a:t>
            </a:r>
            <a:r>
              <a:rPr lang="en-IE" dirty="0"/>
              <a:t> cooling systems, </a:t>
            </a:r>
          </a:p>
          <a:p>
            <a:pPr>
              <a:buFont typeface="Arial" panose="020B0604020202020204" pitchFamily="34" charset="0"/>
              <a:buChar char="•"/>
            </a:pPr>
            <a:r>
              <a:rPr lang="en-IE" dirty="0"/>
              <a:t> network carrier (telco) connectivity</a:t>
            </a:r>
            <a:endParaRPr lang="en-IE" sz="2800" dirty="0"/>
          </a:p>
        </p:txBody>
      </p:sp>
      <p:sp>
        <p:nvSpPr>
          <p:cNvPr id="5" name="Content Placeholder 2">
            <a:extLst>
              <a:ext uri="{FF2B5EF4-FFF2-40B4-BE49-F238E27FC236}">
                <a16:creationId xmlns:a16="http://schemas.microsoft.com/office/drawing/2014/main" id="{B171F916-4F17-4AB1-A37F-CB9B78F72782}"/>
              </a:ext>
            </a:extLst>
          </p:cNvPr>
          <p:cNvSpPr txBox="1">
            <a:spLocks/>
          </p:cNvSpPr>
          <p:nvPr/>
        </p:nvSpPr>
        <p:spPr>
          <a:xfrm>
            <a:off x="7993988" y="2286000"/>
            <a:ext cx="3781016" cy="4175760"/>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a:lstStyle>
          <a:p>
            <a:r>
              <a:rPr lang="en-IE" b="1" dirty="0"/>
              <a:t>Other:</a:t>
            </a:r>
            <a:endParaRPr lang="en-IE" dirty="0"/>
          </a:p>
          <a:p>
            <a:pPr>
              <a:buFont typeface="Arial" panose="020B0604020202020204" pitchFamily="34" charset="0"/>
              <a:buChar char="•"/>
            </a:pPr>
            <a:r>
              <a:rPr lang="en-IE" b="1" dirty="0"/>
              <a:t> Facility</a:t>
            </a:r>
            <a:r>
              <a:rPr lang="en-IE" dirty="0"/>
              <a:t> – the location and the usable space </a:t>
            </a:r>
          </a:p>
          <a:p>
            <a:pPr>
              <a:buFont typeface="Arial" panose="020B0604020202020204" pitchFamily="34" charset="0"/>
              <a:buChar char="•"/>
            </a:pPr>
            <a:r>
              <a:rPr lang="en-IE" dirty="0"/>
              <a:t> </a:t>
            </a:r>
            <a:r>
              <a:rPr lang="en-IE" b="1" dirty="0"/>
              <a:t>Physical Security Systems</a:t>
            </a:r>
            <a:r>
              <a:rPr lang="en-IE" dirty="0"/>
              <a:t> – biometrics and video surveillance systems.</a:t>
            </a:r>
          </a:p>
          <a:p>
            <a:pPr>
              <a:buFont typeface="Arial" panose="020B0604020202020204" pitchFamily="34" charset="0"/>
              <a:buChar char="•"/>
            </a:pPr>
            <a:r>
              <a:rPr lang="en-IE" b="1" dirty="0"/>
              <a:t> Operations staff</a:t>
            </a:r>
            <a:r>
              <a:rPr lang="en-IE" dirty="0"/>
              <a:t> – to monitor operations and maintain IT and infrastructural equipment around the clock.</a:t>
            </a:r>
          </a:p>
          <a:p>
            <a:pPr>
              <a:buFont typeface="Arial" panose="020B0604020202020204" pitchFamily="34" charset="0"/>
              <a:buChar char="•"/>
            </a:pPr>
            <a:endParaRPr lang="en-IE" sz="2800" dirty="0"/>
          </a:p>
        </p:txBody>
      </p:sp>
    </p:spTree>
    <p:extLst>
      <p:ext uri="{BB962C8B-B14F-4D97-AF65-F5344CB8AC3E}">
        <p14:creationId xmlns:p14="http://schemas.microsoft.com/office/powerpoint/2010/main" val="1656576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0907FEFA-9D2B-447D-95F7-501239AD58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935" y="0"/>
            <a:ext cx="10596942" cy="68695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626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17AC3-9723-4783-82DA-4F81AE52D735}"/>
              </a:ext>
            </a:extLst>
          </p:cNvPr>
          <p:cNvSpPr>
            <a:spLocks noGrp="1"/>
          </p:cNvSpPr>
          <p:nvPr>
            <p:ph type="title"/>
          </p:nvPr>
        </p:nvSpPr>
        <p:spPr/>
        <p:txBody>
          <a:bodyPr/>
          <a:lstStyle/>
          <a:p>
            <a:r>
              <a:rPr lang="en-IE" dirty="0"/>
              <a:t>&lt; CRTITICAL factors&gt;</a:t>
            </a:r>
          </a:p>
        </p:txBody>
      </p:sp>
      <p:sp>
        <p:nvSpPr>
          <p:cNvPr id="3" name="Content Placeholder 2">
            <a:extLst>
              <a:ext uri="{FF2B5EF4-FFF2-40B4-BE49-F238E27FC236}">
                <a16:creationId xmlns:a16="http://schemas.microsoft.com/office/drawing/2014/main" id="{EE5D680B-00B5-458D-9741-51D978D7791D}"/>
              </a:ext>
            </a:extLst>
          </p:cNvPr>
          <p:cNvSpPr>
            <a:spLocks noGrp="1"/>
          </p:cNvSpPr>
          <p:nvPr>
            <p:ph idx="1"/>
          </p:nvPr>
        </p:nvSpPr>
        <p:spPr/>
        <p:txBody>
          <a:bodyPr>
            <a:normAutofit fontScale="25000" lnSpcReduction="20000"/>
          </a:bodyPr>
          <a:lstStyle/>
          <a:p>
            <a:pPr>
              <a:lnSpc>
                <a:spcPct val="120000"/>
              </a:lnSpc>
              <a:spcBef>
                <a:spcPts val="0"/>
              </a:spcBef>
              <a:spcAft>
                <a:spcPts val="0"/>
              </a:spcAft>
            </a:pPr>
            <a:r>
              <a:rPr lang="en-IE" sz="11200" b="1" dirty="0"/>
              <a:t>1. Environmental factors </a:t>
            </a:r>
          </a:p>
          <a:p>
            <a:pPr lvl="1">
              <a:lnSpc>
                <a:spcPct val="120000"/>
              </a:lnSpc>
              <a:spcBef>
                <a:spcPts val="0"/>
              </a:spcBef>
              <a:spcAft>
                <a:spcPts val="0"/>
              </a:spcAft>
            </a:pPr>
            <a:r>
              <a:rPr lang="en-IE" sz="9600" dirty="0"/>
              <a:t>(temperature, humidity, fire suppression, air flow, seismic and meteorological stability, access to roads and airports)</a:t>
            </a:r>
          </a:p>
          <a:p>
            <a:pPr>
              <a:lnSpc>
                <a:spcPct val="120000"/>
              </a:lnSpc>
              <a:spcBef>
                <a:spcPts val="0"/>
              </a:spcBef>
              <a:spcAft>
                <a:spcPts val="0"/>
              </a:spcAft>
            </a:pPr>
            <a:r>
              <a:rPr lang="en-IE" sz="11200" b="1" dirty="0"/>
              <a:t>2. Security</a:t>
            </a:r>
          </a:p>
          <a:p>
            <a:pPr>
              <a:lnSpc>
                <a:spcPct val="120000"/>
              </a:lnSpc>
              <a:spcBef>
                <a:spcPts val="0"/>
              </a:spcBef>
              <a:spcAft>
                <a:spcPts val="0"/>
              </a:spcAft>
            </a:pPr>
            <a:r>
              <a:rPr lang="en-IE" sz="11200" b="1" dirty="0"/>
              <a:t>3. Accountability</a:t>
            </a:r>
          </a:p>
          <a:p>
            <a:pPr>
              <a:lnSpc>
                <a:spcPct val="120000"/>
              </a:lnSpc>
              <a:spcBef>
                <a:spcPts val="0"/>
              </a:spcBef>
              <a:spcAft>
                <a:spcPts val="0"/>
              </a:spcAft>
            </a:pPr>
            <a:r>
              <a:rPr lang="en-IE" sz="11200" b="1" dirty="0"/>
              <a:t>4. Policies &amp; Monitoring</a:t>
            </a:r>
          </a:p>
          <a:p>
            <a:pPr>
              <a:lnSpc>
                <a:spcPct val="120000"/>
              </a:lnSpc>
              <a:spcBef>
                <a:spcPts val="0"/>
              </a:spcBef>
              <a:spcAft>
                <a:spcPts val="0"/>
              </a:spcAft>
            </a:pPr>
            <a:r>
              <a:rPr lang="en-IE" sz="11200" b="1" dirty="0"/>
              <a:t>5. Scalability</a:t>
            </a:r>
          </a:p>
          <a:p>
            <a:pPr>
              <a:lnSpc>
                <a:spcPct val="120000"/>
              </a:lnSpc>
              <a:spcBef>
                <a:spcPts val="0"/>
              </a:spcBef>
              <a:spcAft>
                <a:spcPts val="0"/>
              </a:spcAft>
            </a:pPr>
            <a:r>
              <a:rPr lang="en-IE" sz="11200" b="1" dirty="0"/>
              <a:t>6. Documentation</a:t>
            </a:r>
          </a:p>
          <a:p>
            <a:pPr>
              <a:lnSpc>
                <a:spcPct val="120000"/>
              </a:lnSpc>
              <a:spcBef>
                <a:spcPts val="0"/>
              </a:spcBef>
              <a:spcAft>
                <a:spcPts val="0"/>
              </a:spcAft>
            </a:pPr>
            <a:r>
              <a:rPr lang="en-IE" sz="11200" b="1" dirty="0"/>
              <a:t>7. Organization</a:t>
            </a:r>
          </a:p>
          <a:p>
            <a:pPr>
              <a:lnSpc>
                <a:spcPct val="120000"/>
              </a:lnSpc>
              <a:spcBef>
                <a:spcPts val="0"/>
              </a:spcBef>
              <a:spcAft>
                <a:spcPts val="0"/>
              </a:spcAft>
            </a:pPr>
            <a:endParaRPr lang="en-IE" sz="9600" b="1" dirty="0"/>
          </a:p>
          <a:p>
            <a:endParaRPr lang="en-IE" b="1" dirty="0"/>
          </a:p>
          <a:p>
            <a:endParaRPr lang="en-IE" b="1" dirty="0"/>
          </a:p>
          <a:p>
            <a:endParaRPr lang="en-IE" b="1" dirty="0"/>
          </a:p>
          <a:p>
            <a:endParaRPr lang="en-IE" b="1" dirty="0"/>
          </a:p>
          <a:p>
            <a:br>
              <a:rPr lang="en-IE" dirty="0"/>
            </a:br>
            <a:endParaRPr lang="en-IE" sz="2800" dirty="0"/>
          </a:p>
        </p:txBody>
      </p:sp>
    </p:spTree>
    <p:extLst>
      <p:ext uri="{BB962C8B-B14F-4D97-AF65-F5344CB8AC3E}">
        <p14:creationId xmlns:p14="http://schemas.microsoft.com/office/powerpoint/2010/main" val="10061596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17AC3-9723-4783-82DA-4F81AE52D735}"/>
              </a:ext>
            </a:extLst>
          </p:cNvPr>
          <p:cNvSpPr>
            <a:spLocks noGrp="1"/>
          </p:cNvSpPr>
          <p:nvPr>
            <p:ph type="title"/>
          </p:nvPr>
        </p:nvSpPr>
        <p:spPr/>
        <p:txBody>
          <a:bodyPr>
            <a:normAutofit/>
          </a:bodyPr>
          <a:lstStyle/>
          <a:p>
            <a:r>
              <a:rPr lang="en-IE" dirty="0"/>
              <a:t>&lt; Organization &gt;</a:t>
            </a:r>
          </a:p>
        </p:txBody>
      </p:sp>
      <p:pic>
        <p:nvPicPr>
          <p:cNvPr id="4098" name="Picture 2" descr="cablemess.jpg">
            <a:extLst>
              <a:ext uri="{FF2B5EF4-FFF2-40B4-BE49-F238E27FC236}">
                <a16:creationId xmlns:a16="http://schemas.microsoft.com/office/drawing/2014/main" id="{0328E007-FD3B-4414-BAB8-4B90432E25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9624" y="1935884"/>
            <a:ext cx="5882885" cy="4404214"/>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cables.neat.jpg">
            <a:extLst>
              <a:ext uri="{FF2B5EF4-FFF2-40B4-BE49-F238E27FC236}">
                <a16:creationId xmlns:a16="http://schemas.microsoft.com/office/drawing/2014/main" id="{A299F96D-93CE-4570-B04B-4FCE8AB511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8726" y="573947"/>
            <a:ext cx="3837187" cy="5766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21200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89CDC-2267-41A6-86C7-1B6CCDEB0279}"/>
              </a:ext>
            </a:extLst>
          </p:cNvPr>
          <p:cNvSpPr>
            <a:spLocks noGrp="1"/>
          </p:cNvSpPr>
          <p:nvPr>
            <p:ph type="title"/>
          </p:nvPr>
        </p:nvSpPr>
        <p:spPr/>
        <p:txBody>
          <a:bodyPr/>
          <a:lstStyle/>
          <a:p>
            <a:r>
              <a:rPr lang="en-IE" dirty="0"/>
              <a:t>&lt; Cost of Ownership &gt;</a:t>
            </a:r>
          </a:p>
        </p:txBody>
      </p:sp>
      <p:sp>
        <p:nvSpPr>
          <p:cNvPr id="3" name="Content Placeholder 2">
            <a:extLst>
              <a:ext uri="{FF2B5EF4-FFF2-40B4-BE49-F238E27FC236}">
                <a16:creationId xmlns:a16="http://schemas.microsoft.com/office/drawing/2014/main" id="{ECC6EECA-BA1E-496F-A77C-5C71B4080179}"/>
              </a:ext>
            </a:extLst>
          </p:cNvPr>
          <p:cNvSpPr>
            <a:spLocks noGrp="1"/>
          </p:cNvSpPr>
          <p:nvPr>
            <p:ph idx="1"/>
          </p:nvPr>
        </p:nvSpPr>
        <p:spPr>
          <a:xfrm>
            <a:off x="1024128" y="2036363"/>
            <a:ext cx="9720071" cy="4272997"/>
          </a:xfrm>
        </p:spPr>
        <p:txBody>
          <a:bodyPr>
            <a:normAutofit fontScale="47500" lnSpcReduction="20000"/>
          </a:bodyPr>
          <a:lstStyle/>
          <a:p>
            <a:pPr fontAlgn="base">
              <a:lnSpc>
                <a:spcPct val="120000"/>
              </a:lnSpc>
              <a:spcBef>
                <a:spcPts val="0"/>
              </a:spcBef>
              <a:spcAft>
                <a:spcPts val="0"/>
              </a:spcAft>
              <a:buFont typeface="Arial" panose="020B0604020202020204" pitchFamily="34" charset="0"/>
              <a:buChar char="•"/>
            </a:pPr>
            <a:r>
              <a:rPr lang="en-IE" sz="5100" dirty="0"/>
              <a:t> Hardware</a:t>
            </a:r>
          </a:p>
          <a:p>
            <a:pPr fontAlgn="base">
              <a:lnSpc>
                <a:spcPct val="120000"/>
              </a:lnSpc>
              <a:spcBef>
                <a:spcPts val="0"/>
              </a:spcBef>
              <a:spcAft>
                <a:spcPts val="0"/>
              </a:spcAft>
              <a:buFont typeface="Arial" panose="020B0604020202020204" pitchFamily="34" charset="0"/>
              <a:buChar char="•"/>
            </a:pPr>
            <a:r>
              <a:rPr lang="en-IE" sz="5100" dirty="0"/>
              <a:t> Networking and bandwidth expenditures</a:t>
            </a:r>
          </a:p>
          <a:p>
            <a:pPr fontAlgn="base">
              <a:lnSpc>
                <a:spcPct val="120000"/>
              </a:lnSpc>
              <a:spcBef>
                <a:spcPts val="0"/>
              </a:spcBef>
              <a:spcAft>
                <a:spcPts val="0"/>
              </a:spcAft>
              <a:buFont typeface="Arial" panose="020B0604020202020204" pitchFamily="34" charset="0"/>
              <a:buChar char="•"/>
            </a:pPr>
            <a:r>
              <a:rPr lang="en-IE" sz="5100" dirty="0"/>
              <a:t> Cost of power (including redundant systems and their maintenance)</a:t>
            </a:r>
          </a:p>
          <a:p>
            <a:pPr fontAlgn="base">
              <a:lnSpc>
                <a:spcPct val="120000"/>
              </a:lnSpc>
              <a:spcBef>
                <a:spcPts val="0"/>
              </a:spcBef>
              <a:spcAft>
                <a:spcPts val="0"/>
              </a:spcAft>
              <a:buFont typeface="Arial" panose="020B0604020202020204" pitchFamily="34" charset="0"/>
              <a:buChar char="•"/>
            </a:pPr>
            <a:r>
              <a:rPr lang="en-IE" sz="5100" dirty="0"/>
              <a:t> Cooling costs</a:t>
            </a:r>
          </a:p>
          <a:p>
            <a:pPr fontAlgn="base">
              <a:lnSpc>
                <a:spcPct val="120000"/>
              </a:lnSpc>
              <a:spcBef>
                <a:spcPts val="0"/>
              </a:spcBef>
              <a:spcAft>
                <a:spcPts val="0"/>
              </a:spcAft>
              <a:buFont typeface="Arial" panose="020B0604020202020204" pitchFamily="34" charset="0"/>
              <a:buChar char="•"/>
            </a:pPr>
            <a:r>
              <a:rPr lang="en-IE" sz="5100" dirty="0"/>
              <a:t> Physical security</a:t>
            </a:r>
          </a:p>
          <a:p>
            <a:pPr fontAlgn="base">
              <a:lnSpc>
                <a:spcPct val="120000"/>
              </a:lnSpc>
              <a:spcBef>
                <a:spcPts val="0"/>
              </a:spcBef>
              <a:spcAft>
                <a:spcPts val="0"/>
              </a:spcAft>
              <a:buFont typeface="Arial" panose="020B0604020202020204" pitchFamily="34" charset="0"/>
              <a:buChar char="•"/>
            </a:pPr>
            <a:r>
              <a:rPr lang="en-IE" sz="5100" dirty="0"/>
              <a:t> Ongoing maintenance</a:t>
            </a:r>
          </a:p>
          <a:p>
            <a:pPr fontAlgn="base">
              <a:lnSpc>
                <a:spcPct val="120000"/>
              </a:lnSpc>
              <a:spcBef>
                <a:spcPts val="0"/>
              </a:spcBef>
              <a:spcAft>
                <a:spcPts val="0"/>
              </a:spcAft>
              <a:buFont typeface="Arial" panose="020B0604020202020204" pitchFamily="34" charset="0"/>
              <a:buChar char="•"/>
            </a:pPr>
            <a:r>
              <a:rPr lang="en-IE" sz="5100" dirty="0"/>
              <a:t> Software Investment</a:t>
            </a:r>
          </a:p>
          <a:p>
            <a:pPr fontAlgn="base">
              <a:lnSpc>
                <a:spcPct val="120000"/>
              </a:lnSpc>
              <a:spcBef>
                <a:spcPts val="0"/>
              </a:spcBef>
              <a:spcAft>
                <a:spcPts val="0"/>
              </a:spcAft>
              <a:buFont typeface="Arial" panose="020B0604020202020204" pitchFamily="34" charset="0"/>
              <a:buChar char="•"/>
            </a:pPr>
            <a:r>
              <a:rPr lang="en-IE" sz="5100" dirty="0"/>
              <a:t> Resource Management</a:t>
            </a:r>
          </a:p>
          <a:p>
            <a:pPr fontAlgn="base">
              <a:lnSpc>
                <a:spcPct val="120000"/>
              </a:lnSpc>
              <a:spcBef>
                <a:spcPts val="0"/>
              </a:spcBef>
              <a:spcAft>
                <a:spcPts val="0"/>
              </a:spcAft>
              <a:buFont typeface="Arial" panose="020B0604020202020204" pitchFamily="34" charset="0"/>
              <a:buChar char="•"/>
            </a:pPr>
            <a:r>
              <a:rPr lang="en-IE" sz="5100" dirty="0"/>
              <a:t> Utilization</a:t>
            </a:r>
          </a:p>
          <a:p>
            <a:pPr fontAlgn="base">
              <a:lnSpc>
                <a:spcPct val="120000"/>
              </a:lnSpc>
              <a:spcBef>
                <a:spcPts val="0"/>
              </a:spcBef>
              <a:spcAft>
                <a:spcPts val="0"/>
              </a:spcAft>
              <a:buFont typeface="Arial" panose="020B0604020202020204" pitchFamily="34" charset="0"/>
              <a:buChar char="•"/>
            </a:pPr>
            <a:endParaRPr lang="en-IE" sz="5100" dirty="0"/>
          </a:p>
          <a:p>
            <a:pPr algn="ctr"/>
            <a:r>
              <a:rPr lang="en-IE" sz="6700" dirty="0"/>
              <a:t>initial capital expenditures </a:t>
            </a:r>
            <a:r>
              <a:rPr lang="en-IE" sz="6700" dirty="0">
                <a:solidFill>
                  <a:schemeClr val="accent2"/>
                </a:solidFill>
              </a:rPr>
              <a:t>vs. </a:t>
            </a:r>
            <a:r>
              <a:rPr lang="en-IE" sz="6700" dirty="0"/>
              <a:t>ongoing expenses</a:t>
            </a:r>
          </a:p>
          <a:p>
            <a:pPr fontAlgn="base"/>
            <a:endParaRPr lang="en-IE" dirty="0"/>
          </a:p>
          <a:p>
            <a:endParaRPr lang="en-IE" dirty="0"/>
          </a:p>
        </p:txBody>
      </p:sp>
    </p:spTree>
    <p:extLst>
      <p:ext uri="{BB962C8B-B14F-4D97-AF65-F5344CB8AC3E}">
        <p14:creationId xmlns:p14="http://schemas.microsoft.com/office/powerpoint/2010/main" val="490168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2E06E-8668-45A3-B210-44DBA880784E}"/>
              </a:ext>
            </a:extLst>
          </p:cNvPr>
          <p:cNvSpPr>
            <a:spLocks noGrp="1"/>
          </p:cNvSpPr>
          <p:nvPr>
            <p:ph type="title"/>
          </p:nvPr>
        </p:nvSpPr>
        <p:spPr/>
        <p:txBody>
          <a:bodyPr/>
          <a:lstStyle/>
          <a:p>
            <a:r>
              <a:rPr lang="en-IE" dirty="0"/>
              <a:t>&lt; Types of data </a:t>
            </a:r>
            <a:r>
              <a:rPr lang="en-IE" dirty="0" err="1"/>
              <a:t>centers</a:t>
            </a:r>
            <a:r>
              <a:rPr lang="en-IE" dirty="0"/>
              <a:t> &gt;</a:t>
            </a:r>
          </a:p>
        </p:txBody>
      </p:sp>
      <p:sp>
        <p:nvSpPr>
          <p:cNvPr id="3" name="Content Placeholder 2">
            <a:extLst>
              <a:ext uri="{FF2B5EF4-FFF2-40B4-BE49-F238E27FC236}">
                <a16:creationId xmlns:a16="http://schemas.microsoft.com/office/drawing/2014/main" id="{50A42A5C-142C-4145-98FE-32D2F0D12F75}"/>
              </a:ext>
            </a:extLst>
          </p:cNvPr>
          <p:cNvSpPr>
            <a:spLocks noGrp="1"/>
          </p:cNvSpPr>
          <p:nvPr>
            <p:ph idx="1"/>
          </p:nvPr>
        </p:nvSpPr>
        <p:spPr/>
        <p:txBody>
          <a:bodyPr>
            <a:normAutofit fontScale="92500" lnSpcReduction="20000"/>
          </a:bodyPr>
          <a:lstStyle/>
          <a:p>
            <a:pPr algn="ctr"/>
            <a:r>
              <a:rPr lang="en-IE" sz="4100" dirty="0"/>
              <a:t>enterprise (or “internal”) </a:t>
            </a:r>
            <a:r>
              <a:rPr lang="en-IE" sz="4400" dirty="0">
                <a:solidFill>
                  <a:schemeClr val="accent2"/>
                </a:solidFill>
              </a:rPr>
              <a:t>vs. </a:t>
            </a:r>
            <a:r>
              <a:rPr lang="en-IE" sz="4100" dirty="0"/>
              <a:t>internet-facing data </a:t>
            </a:r>
            <a:r>
              <a:rPr lang="en-IE" sz="4100" dirty="0" err="1"/>
              <a:t>centers</a:t>
            </a:r>
            <a:r>
              <a:rPr lang="en-IE" sz="4100" dirty="0"/>
              <a:t> </a:t>
            </a:r>
          </a:p>
          <a:p>
            <a:pPr algn="ctr"/>
            <a:endParaRPr lang="en-IE" sz="4400" dirty="0">
              <a:solidFill>
                <a:schemeClr val="accent2"/>
              </a:solidFill>
            </a:endParaRPr>
          </a:p>
          <a:p>
            <a:pPr algn="ctr"/>
            <a:r>
              <a:rPr lang="en-IE" sz="4400" dirty="0">
                <a:solidFill>
                  <a:schemeClr val="accent2"/>
                </a:solidFill>
              </a:rPr>
              <a:t>or </a:t>
            </a:r>
            <a:r>
              <a:rPr lang="en-IE" sz="4100" dirty="0"/>
              <a:t>HYBRID CLOUD APPROACH</a:t>
            </a:r>
          </a:p>
          <a:p>
            <a:endParaRPr lang="en-IE" b="1" i="1" dirty="0"/>
          </a:p>
          <a:p>
            <a:pPr algn="ctr"/>
            <a:r>
              <a:rPr lang="en-IE" b="1" i="1" dirty="0"/>
              <a:t>Benefits</a:t>
            </a:r>
          </a:p>
          <a:p>
            <a:pPr algn="ctr"/>
            <a:r>
              <a:rPr lang="en-IE" dirty="0"/>
              <a:t>Start small and expand as needed seamlessly and transparently</a:t>
            </a:r>
          </a:p>
          <a:p>
            <a:pPr algn="ctr"/>
            <a:r>
              <a:rPr lang="en-IE" dirty="0"/>
              <a:t>Providing dynamic environment</a:t>
            </a:r>
          </a:p>
        </p:txBody>
      </p:sp>
    </p:spTree>
    <p:extLst>
      <p:ext uri="{BB962C8B-B14F-4D97-AF65-F5344CB8AC3E}">
        <p14:creationId xmlns:p14="http://schemas.microsoft.com/office/powerpoint/2010/main" val="3295387431"/>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blipFill rotWithShape="1">
          <a:blip xmlns:r="http://schemas.openxmlformats.org/officeDocument/2006/relationships" r:embed="rId1">
            <a:duotone>
              <a:schemeClr val="phClr">
                <a:tint val="98000"/>
              </a:schemeClr>
              <a:schemeClr val="phClr">
                <a:shade val="89000"/>
                <a:satMod val="145000"/>
              </a:schemeClr>
            </a:duotone>
          </a:blip>
          <a:tile tx="0" ty="0" sx="32000" sy="32000" flip="none" algn="tl"/>
        </a:blipFill>
        <a:blipFill rotWithShape="1">
          <a:blip xmlns:r="http://schemas.openxmlformats.org/officeDocument/2006/relationships" r:embed="rId2">
            <a:duotone>
              <a:schemeClr val="phClr">
                <a:tint val="98000"/>
              </a:schemeClr>
              <a:schemeClr val="phClr">
                <a:shade val="95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Integral" id="{3577F8C9-A904-41D8-97D2-FD898F53F20E}" vid="{090DCB5F-146D-478A-852A-34B16FE9F3A8}"/>
    </a:ext>
  </a:extLst>
</a:theme>
</file>

<file path=docProps/app.xml><?xml version="1.0" encoding="utf-8"?>
<Properties xmlns="http://schemas.openxmlformats.org/officeDocument/2006/extended-properties" xmlns:vt="http://schemas.openxmlformats.org/officeDocument/2006/docPropsVTypes">
  <Template>Integral</Template>
  <TotalTime>2408</TotalTime>
  <Words>619</Words>
  <Application>Microsoft Office PowerPoint</Application>
  <PresentationFormat>Widescreen</PresentationFormat>
  <Paragraphs>137</Paragraphs>
  <Slides>22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Tw Cen MT</vt:lpstr>
      <vt:lpstr>Tw Cen MT Condensed</vt:lpstr>
      <vt:lpstr>Wingdings 3</vt:lpstr>
      <vt:lpstr>Integral</vt:lpstr>
      <vt:lpstr>Lightning Talk Cloud &amp; Data centers &amp; Irish Tech HUB</vt:lpstr>
      <vt:lpstr>&lt; AGENDA &gt;</vt:lpstr>
      <vt:lpstr>&lt; data center&gt;</vt:lpstr>
      <vt:lpstr>&lt; data center elements&gt;</vt:lpstr>
      <vt:lpstr>PowerPoint Presentation</vt:lpstr>
      <vt:lpstr>&lt; CRTITICAL factors&gt;</vt:lpstr>
      <vt:lpstr>&lt; Organization &gt;</vt:lpstr>
      <vt:lpstr>&lt; Cost of Ownership &gt;</vt:lpstr>
      <vt:lpstr>&lt; Types of data centers &gt;</vt:lpstr>
      <vt:lpstr>&lt; DATA CENTERS &gt;</vt:lpstr>
      <vt:lpstr>&lt; Virtualization &gt;</vt:lpstr>
      <vt:lpstr>&lt; CLOUD COMPUTING &gt;</vt:lpstr>
      <vt:lpstr>&lt; Advantages of Cloud Computing&gt;</vt:lpstr>
      <vt:lpstr>&lt; Advantages of Cloud Computing&gt;</vt:lpstr>
      <vt:lpstr>&lt; Advantages of Cloud Computing&gt;</vt:lpstr>
      <vt:lpstr>&lt;                   DATA CENTERS &gt;</vt:lpstr>
      <vt:lpstr>&lt; What is a tech hub?&gt;</vt:lpstr>
      <vt:lpstr>&lt; IS Ireland Europe’s data centre hub? &gt;</vt:lpstr>
      <vt:lpstr>&lt; Dublin’s Tech Hub&gt;</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02 - Demo</dc:title>
  <dc:creator>Tünde Csapó</dc:creator>
  <cp:lastModifiedBy>Tünde Csapó</cp:lastModifiedBy>
  <cp:revision>108</cp:revision>
  <dcterms:created xsi:type="dcterms:W3CDTF">2018-05-17T18:02:09Z</dcterms:created>
  <dcterms:modified xsi:type="dcterms:W3CDTF">2018-06-07T07:36:51Z</dcterms:modified>
</cp:coreProperties>
</file>

<file path=docProps/thumbnail.jpeg>
</file>